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32"/>
  </p:notesMasterIdLst>
  <p:sldIdLst>
    <p:sldId id="337" r:id="rId2"/>
    <p:sldId id="366" r:id="rId3"/>
    <p:sldId id="367" r:id="rId4"/>
    <p:sldId id="370" r:id="rId5"/>
    <p:sldId id="339" r:id="rId6"/>
    <p:sldId id="344" r:id="rId7"/>
    <p:sldId id="345" r:id="rId8"/>
    <p:sldId id="304" r:id="rId9"/>
    <p:sldId id="346" r:id="rId10"/>
    <p:sldId id="347" r:id="rId11"/>
    <p:sldId id="348" r:id="rId12"/>
    <p:sldId id="307" r:id="rId13"/>
    <p:sldId id="368" r:id="rId14"/>
    <p:sldId id="315" r:id="rId15"/>
    <p:sldId id="364" r:id="rId16"/>
    <p:sldId id="373" r:id="rId17"/>
    <p:sldId id="374" r:id="rId18"/>
    <p:sldId id="375" r:id="rId19"/>
    <p:sldId id="349" r:id="rId20"/>
    <p:sldId id="382" r:id="rId21"/>
    <p:sldId id="383" r:id="rId22"/>
    <p:sldId id="384" r:id="rId23"/>
    <p:sldId id="379" r:id="rId24"/>
    <p:sldId id="377" r:id="rId25"/>
    <p:sldId id="378" r:id="rId26"/>
    <p:sldId id="380" r:id="rId27"/>
    <p:sldId id="376" r:id="rId28"/>
    <p:sldId id="285" r:id="rId29"/>
    <p:sldId id="328" r:id="rId30"/>
    <p:sldId id="316" r:id="rId31"/>
  </p:sldIdLst>
  <p:sldSz cx="9144000" cy="6858000" type="screen4x3"/>
  <p:notesSz cx="6858000" cy="9144000"/>
  <p:embeddedFontLst>
    <p:embeddedFont>
      <p:font typeface="Emitech Groupe" panose="02000500000000000000" pitchFamily="2" charset="0"/>
      <p:regular r:id="rId33"/>
    </p:embeddedFont>
    <p:embeddedFont>
      <p:font typeface="Futura Hv BT" panose="020B0702020204020204" pitchFamily="34" charset="0"/>
      <p:regular r:id="rId34"/>
      <p:italic r:id="rId35"/>
    </p:embeddedFont>
    <p:embeddedFont>
      <p:font typeface="MV Boli" panose="02000500030200090000" pitchFamily="2" charset="0"/>
      <p:regular r:id="rId36"/>
    </p:embeddedFont>
    <p:embeddedFont>
      <p:font typeface="Futura BdCn BT" panose="020B070602020402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CC3300"/>
    <a:srgbClr val="FFCC00"/>
    <a:srgbClr val="FFFFFF"/>
    <a:srgbClr val="C0D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711" autoAdjust="0"/>
  </p:normalViewPr>
  <p:slideViewPr>
    <p:cSldViewPr snapToGrid="0">
      <p:cViewPr varScale="1">
        <p:scale>
          <a:sx n="119" d="100"/>
          <a:sy n="119" d="100"/>
        </p:scale>
        <p:origin x="8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1372052187328"/>
          <c:y val="0.2048703351002078"/>
          <c:w val="0.45569405186012335"/>
          <c:h val="0.74703294539214837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7-46DA-BD01-B6E43C95B6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7-46DA-BD01-B6E43C95B6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47-46DA-BD01-B6E43C95B6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47-46DA-BD01-B6E43C95B6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47-46DA-BD01-B6E43C95B6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47-46DA-BD01-B6E43C95B6E8}"/>
              </c:ext>
            </c:extLst>
          </c:dPt>
          <c:dLbls>
            <c:dLbl>
              <c:idx val="0"/>
              <c:layout>
                <c:manualLayout>
                  <c:x val="-4.1004582222179696E-2"/>
                  <c:y val="4.9115284746020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05BFA3-EB75-48FB-B833-42305C2BA97A}" type="CATEGORYNAME">
                      <a:rPr lang="fr-FR" sz="900" baseline="0"/>
                      <a:pPr>
                        <a:defRPr sz="900"/>
                      </a:pPr>
                      <a:t>[NOM DE CATÉGORIE]</a:t>
                    </a:fld>
                    <a:r>
                      <a:rPr lang="fr-FR" sz="900" baseline="0"/>
                      <a:t>
</a:t>
                    </a:r>
                    <a:fld id="{A39F84A1-9498-4EAD-8E85-9C5DE44DFE1F}" type="PERCENTAGE">
                      <a:rPr lang="fr-FR" sz="900" baseline="0"/>
                      <a:pPr>
                        <a:defRPr sz="900"/>
                      </a:pPr>
                      <a:t>[POURCENTAGE]</a:t>
                    </a:fld>
                    <a:endParaRPr lang="fr-FR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47-46DA-BD01-B6E43C95B6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735993559454152E-2"/>
                  <c:y val="4.69528929995574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1C0485-1C93-4F04-9C35-A25D21F5A587}" type="CATEGORYNAME">
                      <a:rPr lang="en-US" sz="900" baseline="0"/>
                      <a:pPr>
                        <a:defRPr sz="900"/>
                      </a:pPr>
                      <a:t>[NOM DE CATÉGORIE]</a:t>
                    </a:fld>
                    <a:r>
                      <a:rPr lang="en-US" sz="900" baseline="0"/>
                      <a:t>
</a:t>
                    </a:r>
                    <a:fld id="{90C3FD76-E7CB-4FF7-B017-CBFB62552970}" type="PERCENTAGE">
                      <a:rPr lang="en-US" sz="900" baseline="0"/>
                      <a:pPr>
                        <a:defRPr sz="900"/>
                      </a:pPr>
                      <a:t>[POURCENTAGE]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47-46DA-BD01-B6E43C95B6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7260150482860537E-2"/>
                  <c:y val="-2.3390759438965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840B1F-AC96-4567-A7F9-F2E6BDEB56BF}" type="CATEGORYNAME">
                      <a:rPr lang="en-US" sz="900" baseline="0"/>
                      <a:pPr>
                        <a:defRPr sz="900"/>
                      </a:pPr>
                      <a:t>[NOM DE CATÉGORIE]</a:t>
                    </a:fld>
                    <a:r>
                      <a:rPr lang="en-US" sz="900" baseline="0"/>
                      <a:t>
</a:t>
                    </a:r>
                    <a:fld id="{921135E6-2B9C-4344-B5D3-3355D00144B5}" type="PERCENTAGE">
                      <a:rPr lang="en-US" sz="900" baseline="0"/>
                      <a:pPr>
                        <a:defRPr sz="900"/>
                      </a:pPr>
                      <a:t>[POURCENTAGE]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47-46DA-BD01-B6E43C95B6E8}"/>
                </c:ext>
                <c:ext xmlns:c15="http://schemas.microsoft.com/office/drawing/2012/chart" uri="{CE6537A1-D6FC-4f65-9D91-7224C49458BB}">
                  <c15:layout>
                    <c:manualLayout>
                      <c:w val="0.21817080400012301"/>
                      <c:h val="0.179400856480572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5590605223627908E-2"/>
                  <c:y val="-4.28939843104555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D34DB-B6B0-4B41-84C8-1C0E0715E3E2}" type="CATEGORYNAME">
                      <a:rPr lang="en-US" sz="900" baseline="0"/>
                      <a:pPr>
                        <a:defRPr sz="900"/>
                      </a:pPr>
                      <a:t>[NOM DE CATÉGORIE]</a:t>
                    </a:fld>
                    <a:r>
                      <a:rPr lang="en-US" sz="900" baseline="0"/>
                      <a:t>
</a:t>
                    </a:r>
                    <a:fld id="{9A0CA002-AECF-4580-A8A3-1E5B38BB6B93}" type="PERCENTAGE">
                      <a:rPr lang="en-US" sz="900" baseline="0"/>
                      <a:pPr>
                        <a:defRPr sz="900"/>
                      </a:pPr>
                      <a:t>[POURCENTAGE]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47-46DA-BD01-B6E43C95B6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2148622009446734E-3"/>
                  <c:y val="3.7065216968692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76D5D5-3CB9-4DC7-A350-95B3B8A02844}" type="CATEGORYNAME">
                      <a:rPr lang="en-US" sz="900" baseline="0"/>
                      <a:pPr>
                        <a:defRPr sz="900"/>
                      </a:pPr>
                      <a:t>[NOM DE CATÉGORIE]</a:t>
                    </a:fld>
                    <a:r>
                      <a:rPr lang="en-US" sz="900" baseline="0"/>
                      <a:t>
</a:t>
                    </a:r>
                    <a:fld id="{07A0AB10-22B5-4A07-8A8F-F90453A182E9}" type="PERCENTAGE">
                      <a:rPr lang="en-US" sz="900" baseline="0"/>
                      <a:pPr>
                        <a:defRPr sz="900"/>
                      </a:pPr>
                      <a:t>[POURCENTAGE]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47-46DA-BD01-B6E43C95B6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5254257488949717E-4"/>
                  <c:y val="6.09430991838060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242CFF-E6B7-4A1E-8DB2-B86A49833600}" type="CATEGORYNAME">
                      <a:rPr lang="en-US" sz="900" baseline="0"/>
                      <a:pPr>
                        <a:defRPr sz="900"/>
                      </a:pPr>
                      <a:t>[NOM DE CATÉGORIE]</a:t>
                    </a:fld>
                    <a:r>
                      <a:rPr lang="en-US" sz="900" baseline="0"/>
                      <a:t>
</a:t>
                    </a:r>
                    <a:fld id="{FC22E690-4830-438C-B9EE-01383AB8A221}" type="PERCENTAGE">
                      <a:rPr lang="en-US" sz="900" baseline="0"/>
                      <a:pPr>
                        <a:defRPr sz="900"/>
                      </a:pPr>
                      <a:t>[POURCENTAGE]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47-46DA-BD01-B6E43C95B6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Grand Public et Télécom</c:v>
                </c:pt>
                <c:pt idx="1">
                  <c:v>Industriel</c:v>
                </c:pt>
                <c:pt idx="2">
                  <c:v>Aéronautique (civil)</c:v>
                </c:pt>
                <c:pt idx="3">
                  <c:v>Automobile</c:v>
                </c:pt>
                <c:pt idx="4">
                  <c:v>Défense</c:v>
                </c:pt>
                <c:pt idx="5">
                  <c:v>Autres secteurs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12</c:v>
                </c:pt>
                <c:pt idx="1">
                  <c:v>18</c:v>
                </c:pt>
                <c:pt idx="2">
                  <c:v>23</c:v>
                </c:pt>
                <c:pt idx="3">
                  <c:v>21</c:v>
                </c:pt>
                <c:pt idx="4">
                  <c:v>11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47-46DA-BD01-B6E43C95B6E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dirty="0" smtClean="0"/>
              <a:t>2017</a:t>
            </a:r>
            <a:endParaRPr lang="fr-FR" dirty="0"/>
          </a:p>
        </c:rich>
      </c:tx>
      <c:layout>
        <c:manualLayout>
          <c:xMode val="edge"/>
          <c:yMode val="edge"/>
          <c:x val="0.63074561148195118"/>
          <c:y val="0.334581827634560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5742670900304081"/>
          <c:y val="4.4340311720835204E-2"/>
          <c:w val="0.23750316521883116"/>
          <c:h val="0.7278323863229465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3300"/>
            </a:solidFill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5E-4A24-A36F-23955F16243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5E-4A24-A36F-23955F162432}"/>
              </c:ext>
            </c:extLst>
          </c:dPt>
          <c:dLbls>
            <c:dLbl>
              <c:idx val="0"/>
              <c:layout>
                <c:manualLayout>
                  <c:x val="-2.2189759132308865E-2"/>
                  <c:y val="-0.103942659663495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5E-4A24-A36F-23955F1624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652822713672E-2"/>
                  <c:y val="0.155913989495243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5E-4A24-A36F-23955F1624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40 premiers clients</c:v>
                </c:pt>
                <c:pt idx="1">
                  <c:v>1527 autres clients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5E-4A24-A36F-23955F162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7334032671662457"/>
          <c:y val="0.79122914447019532"/>
          <c:w val="0.40390869313950295"/>
          <c:h val="0.17389722438847577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sz="2000" dirty="0"/>
              <a:t>Chiffres d’affaires M€</a:t>
            </a:r>
          </a:p>
        </c:rich>
      </c:tx>
      <c:layout>
        <c:manualLayout>
          <c:xMode val="edge"/>
          <c:yMode val="edge"/>
          <c:x val="0.20766420035629299"/>
          <c:y val="5.977009330433765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Emitech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Feuil1!$A$2:$A$18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Feuil1!$B$2:$B$18</c:f>
              <c:numCache>
                <c:formatCode>General</c:formatCode>
                <c:ptCount val="17"/>
                <c:pt idx="0">
                  <c:v>9.0150000000000006</c:v>
                </c:pt>
                <c:pt idx="1">
                  <c:v>10.504</c:v>
                </c:pt>
                <c:pt idx="2">
                  <c:v>10.829000000000001</c:v>
                </c:pt>
                <c:pt idx="3">
                  <c:v>11.29</c:v>
                </c:pt>
                <c:pt idx="4">
                  <c:v>12.145</c:v>
                </c:pt>
                <c:pt idx="5">
                  <c:v>13.061</c:v>
                </c:pt>
                <c:pt idx="6">
                  <c:v>14.638</c:v>
                </c:pt>
                <c:pt idx="7">
                  <c:v>14.545999999999999</c:v>
                </c:pt>
                <c:pt idx="8">
                  <c:v>16.568999999999999</c:v>
                </c:pt>
                <c:pt idx="9">
                  <c:v>17.945</c:v>
                </c:pt>
                <c:pt idx="10">
                  <c:v>19.172999999999998</c:v>
                </c:pt>
                <c:pt idx="11">
                  <c:v>21.198</c:v>
                </c:pt>
                <c:pt idx="12">
                  <c:v>20.471</c:v>
                </c:pt>
                <c:pt idx="13">
                  <c:v>20.173999999999999</c:v>
                </c:pt>
                <c:pt idx="14">
                  <c:v>21.68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C-416B-8743-591D879CFC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Prévisionnel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EC-416B-8743-591D879CFC89}"/>
              </c:ext>
            </c:extLst>
          </c:dPt>
          <c:cat>
            <c:numRef>
              <c:f>Feuil1!$A$2:$A$18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Feuil1!$C$2:$C$18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EC-416B-8743-591D879CFC8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Filiale(s)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Feuil1!$A$2:$A$18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Feuil1!$D$2:$D$18</c:f>
              <c:numCache>
                <c:formatCode>General</c:formatCode>
                <c:ptCount val="17"/>
                <c:pt idx="0">
                  <c:v>0.81499999999999995</c:v>
                </c:pt>
                <c:pt idx="1">
                  <c:v>0.98399999999999999</c:v>
                </c:pt>
                <c:pt idx="2">
                  <c:v>1.1220000000000001</c:v>
                </c:pt>
                <c:pt idx="3">
                  <c:v>2.5960000000000001</c:v>
                </c:pt>
                <c:pt idx="4">
                  <c:v>2.7360000000000002</c:v>
                </c:pt>
                <c:pt idx="5">
                  <c:v>2.7959999999999998</c:v>
                </c:pt>
                <c:pt idx="6">
                  <c:v>0.89200000000000002</c:v>
                </c:pt>
                <c:pt idx="7">
                  <c:v>1.738</c:v>
                </c:pt>
                <c:pt idx="8">
                  <c:v>2.1219999999999999</c:v>
                </c:pt>
                <c:pt idx="9">
                  <c:v>2.5219999999999998</c:v>
                </c:pt>
                <c:pt idx="10">
                  <c:v>6.7450000000000001</c:v>
                </c:pt>
                <c:pt idx="11">
                  <c:v>6.7450000000000001</c:v>
                </c:pt>
                <c:pt idx="12">
                  <c:v>8.4819999999999993</c:v>
                </c:pt>
                <c:pt idx="13">
                  <c:v>9.2919999999999998</c:v>
                </c:pt>
                <c:pt idx="14">
                  <c:v>11.82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EC-416B-8743-591D879CF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240544"/>
        <c:axId val="458240936"/>
      </c:barChart>
      <c:catAx>
        <c:axId val="45824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58240936"/>
        <c:crosses val="autoZero"/>
        <c:auto val="1"/>
        <c:lblAlgn val="ctr"/>
        <c:lblOffset val="100"/>
        <c:noMultiLvlLbl val="0"/>
      </c:catAx>
      <c:valAx>
        <c:axId val="458240936"/>
        <c:scaling>
          <c:orientation val="minMax"/>
          <c:max val="3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58240544"/>
        <c:crosses val="autoZero"/>
        <c:crossBetween val="between"/>
        <c:majorUnit val="5"/>
      </c:valAx>
      <c:spPr>
        <a:noFill/>
      </c:spPr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8863387978142077"/>
          <c:y val="0.10062893081761007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Investissement (M€)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1.512</c:v>
                </c:pt>
                <c:pt idx="1">
                  <c:v>3.0790000000000002</c:v>
                </c:pt>
                <c:pt idx="2">
                  <c:v>4.0419999999999998</c:v>
                </c:pt>
                <c:pt idx="3">
                  <c:v>2.786</c:v>
                </c:pt>
                <c:pt idx="4">
                  <c:v>3.7519999999999998</c:v>
                </c:pt>
                <c:pt idx="5">
                  <c:v>3.2909999999999999</c:v>
                </c:pt>
                <c:pt idx="6">
                  <c:v>5.976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9B-4507-B05E-0A79E22F7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54048"/>
        <c:axId val="150252480"/>
      </c:barChart>
      <c:catAx>
        <c:axId val="1502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252480"/>
        <c:crosses val="autoZero"/>
        <c:auto val="1"/>
        <c:lblAlgn val="ctr"/>
        <c:lblOffset val="100"/>
        <c:noMultiLvlLbl val="0"/>
      </c:catAx>
      <c:valAx>
        <c:axId val="1502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25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D5555-FF4A-4E3F-B5DD-380812F632A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C7470A-3753-4139-8611-DCF224AB2CEC}">
      <dgm:prSet phldrT="[Texte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Certification</a:t>
          </a:r>
        </a:p>
      </dgm:t>
    </dgm:pt>
    <dgm:pt modelId="{410E7A41-B27D-4B09-8CD4-77801A863E89}" type="parTrans" cxnId="{E8CA8B2F-AEA1-4DD7-92A3-F4C3B0FA668F}">
      <dgm:prSet/>
      <dgm:spPr/>
      <dgm:t>
        <a:bodyPr/>
        <a:lstStyle/>
        <a:p>
          <a:endParaRPr lang="fr-FR"/>
        </a:p>
      </dgm:t>
    </dgm:pt>
    <dgm:pt modelId="{B4D372A0-6FD4-4D88-A1A6-C02DA6E7B1ED}" type="sibTrans" cxnId="{E8CA8B2F-AEA1-4DD7-92A3-F4C3B0FA668F}">
      <dgm:prSet/>
      <dgm:spPr/>
      <dgm:t>
        <a:bodyPr/>
        <a:lstStyle/>
        <a:p>
          <a:endParaRPr lang="fr-FR"/>
        </a:p>
      </dgm:t>
    </dgm:pt>
    <dgm:pt modelId="{2C40F949-BCD1-4CBD-B401-1F6E8C88F5C4}">
      <dgm:prSet phldrT="[Texte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Marquage CE</a:t>
          </a:r>
        </a:p>
      </dgm:t>
    </dgm:pt>
    <dgm:pt modelId="{0FC6A083-8C4D-4D55-98DD-0831D2FA7FD2}" type="parTrans" cxnId="{5FD57119-906A-4F9E-BAE0-0BDCDC7D4E38}">
      <dgm:prSet/>
      <dgm:spPr/>
      <dgm:t>
        <a:bodyPr/>
        <a:lstStyle/>
        <a:p>
          <a:endParaRPr lang="fr-FR"/>
        </a:p>
      </dgm:t>
    </dgm:pt>
    <dgm:pt modelId="{07A75630-F834-46F5-B6C5-05EDBC421389}" type="sibTrans" cxnId="{5FD57119-906A-4F9E-BAE0-0BDCDC7D4E38}">
      <dgm:prSet/>
      <dgm:spPr/>
      <dgm:t>
        <a:bodyPr/>
        <a:lstStyle/>
        <a:p>
          <a:endParaRPr lang="fr-FR"/>
        </a:p>
      </dgm:t>
    </dgm:pt>
    <dgm:pt modelId="{0018FEB0-763E-426C-BC72-64BA6AD0D38E}">
      <dgm:prSet phldrT="[Texte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Marchés à l'export : schéma OC, marques</a:t>
          </a:r>
        </a:p>
      </dgm:t>
    </dgm:pt>
    <dgm:pt modelId="{5CBBA837-5D94-4FE7-9ED0-B89B4E44F38B}" type="parTrans" cxnId="{E9CC1F88-1CE3-4DA1-A06C-951BD67F9226}">
      <dgm:prSet/>
      <dgm:spPr/>
      <dgm:t>
        <a:bodyPr/>
        <a:lstStyle/>
        <a:p>
          <a:endParaRPr lang="fr-FR"/>
        </a:p>
      </dgm:t>
    </dgm:pt>
    <dgm:pt modelId="{BC7BEDBF-D4EA-4183-A527-2922687273FE}" type="sibTrans" cxnId="{E9CC1F88-1CE3-4DA1-A06C-951BD67F9226}">
      <dgm:prSet/>
      <dgm:spPr/>
      <dgm:t>
        <a:bodyPr/>
        <a:lstStyle/>
        <a:p>
          <a:endParaRPr lang="fr-FR"/>
        </a:p>
      </dgm:t>
    </dgm:pt>
    <dgm:pt modelId="{3EB66D35-3014-4031-98FA-D5D8FA11345A}">
      <dgm:prSet phldrT="[Texte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Qualification</a:t>
          </a:r>
        </a:p>
      </dgm:t>
    </dgm:pt>
    <dgm:pt modelId="{39B49E89-D033-47DB-B03F-049D839A8A4C}" type="parTrans" cxnId="{E8A30F60-6B54-4A77-89E8-4962360D6953}">
      <dgm:prSet/>
      <dgm:spPr/>
      <dgm:t>
        <a:bodyPr/>
        <a:lstStyle/>
        <a:p>
          <a:endParaRPr lang="fr-FR"/>
        </a:p>
      </dgm:t>
    </dgm:pt>
    <dgm:pt modelId="{3E1D85D4-13F9-40B7-B995-73BE3038AD0E}" type="sibTrans" cxnId="{E8A30F60-6B54-4A77-89E8-4962360D6953}">
      <dgm:prSet/>
      <dgm:spPr/>
      <dgm:t>
        <a:bodyPr/>
        <a:lstStyle/>
        <a:p>
          <a:endParaRPr lang="fr-FR"/>
        </a:p>
      </dgm:t>
    </dgm:pt>
    <dgm:pt modelId="{316EB3F3-7D48-43BA-B96D-7A95AD5A9017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Spécifications / cahiers des charges d'un donneur d'ordre …</a:t>
          </a:r>
        </a:p>
      </dgm:t>
    </dgm:pt>
    <dgm:pt modelId="{F8770840-9C89-4042-A480-7C8D0298D9EF}" type="parTrans" cxnId="{4B7D2FFA-90CF-46B8-8CB2-3E4E1844AD91}">
      <dgm:prSet/>
      <dgm:spPr/>
      <dgm:t>
        <a:bodyPr/>
        <a:lstStyle/>
        <a:p>
          <a:endParaRPr lang="fr-FR"/>
        </a:p>
      </dgm:t>
    </dgm:pt>
    <dgm:pt modelId="{7A2D9E13-4084-488D-856D-9844F5EB4C08}" type="sibTrans" cxnId="{4B7D2FFA-90CF-46B8-8CB2-3E4E1844AD91}">
      <dgm:prSet/>
      <dgm:spPr/>
      <dgm:t>
        <a:bodyPr/>
        <a:lstStyle/>
        <a:p>
          <a:endParaRPr lang="fr-FR"/>
        </a:p>
      </dgm:t>
    </dgm:pt>
    <dgm:pt modelId="{75A9430C-6396-4FEB-BC9C-A7231BCEBA23}" type="pres">
      <dgm:prSet presAssocID="{39CD5555-FF4A-4E3F-B5DD-380812F632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200C53-506F-4BF7-AD66-18743BCE50A0}" type="pres">
      <dgm:prSet presAssocID="{E1C7470A-3753-4139-8611-DCF224AB2CEC}" presName="linNode" presStyleCnt="0"/>
      <dgm:spPr/>
    </dgm:pt>
    <dgm:pt modelId="{97136535-CC17-4A24-93E7-E8E97A3E996E}" type="pres">
      <dgm:prSet presAssocID="{E1C7470A-3753-4139-8611-DCF224AB2CEC}" presName="parentText" presStyleLbl="node1" presStyleIdx="0" presStyleCnt="2" custLinFactNeighborX="-2264" custLinFactNeighborY="-121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02F309-1672-4A74-AC61-9EC1FF41E10C}" type="pres">
      <dgm:prSet presAssocID="{E1C7470A-3753-4139-8611-DCF224AB2CE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8578FB-EDAC-4F87-8F4F-A0744BD7CFA0}" type="pres">
      <dgm:prSet presAssocID="{B4D372A0-6FD4-4D88-A1A6-C02DA6E7B1ED}" presName="sp" presStyleCnt="0"/>
      <dgm:spPr/>
    </dgm:pt>
    <dgm:pt modelId="{DAEE4463-7BE5-438E-992D-895597DB371A}" type="pres">
      <dgm:prSet presAssocID="{3EB66D35-3014-4031-98FA-D5D8FA11345A}" presName="linNode" presStyleCnt="0"/>
      <dgm:spPr/>
    </dgm:pt>
    <dgm:pt modelId="{C31EC83A-D06B-465E-94C9-ABF31F06FEB6}" type="pres">
      <dgm:prSet presAssocID="{3EB66D35-3014-4031-98FA-D5D8FA11345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ECE6A3-DE10-44E9-90D0-4F86A71349CD}" type="pres">
      <dgm:prSet presAssocID="{3EB66D35-3014-4031-98FA-D5D8FA1134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749799-C46E-4F08-9687-0D502667C6E2}" type="presOf" srcId="{2C40F949-BCD1-4CBD-B401-1F6E8C88F5C4}" destId="{D902F309-1672-4A74-AC61-9EC1FF41E10C}" srcOrd="0" destOrd="0" presId="urn:microsoft.com/office/officeart/2005/8/layout/vList5"/>
    <dgm:cxn modelId="{CB70CA00-8878-4DD4-BE79-1B05E3AF8179}" type="presOf" srcId="{316EB3F3-7D48-43BA-B96D-7A95AD5A9017}" destId="{F6ECE6A3-DE10-44E9-90D0-4F86A71349CD}" srcOrd="0" destOrd="0" presId="urn:microsoft.com/office/officeart/2005/8/layout/vList5"/>
    <dgm:cxn modelId="{E8CA8B2F-AEA1-4DD7-92A3-F4C3B0FA668F}" srcId="{39CD5555-FF4A-4E3F-B5DD-380812F632AB}" destId="{E1C7470A-3753-4139-8611-DCF224AB2CEC}" srcOrd="0" destOrd="0" parTransId="{410E7A41-B27D-4B09-8CD4-77801A863E89}" sibTransId="{B4D372A0-6FD4-4D88-A1A6-C02DA6E7B1ED}"/>
    <dgm:cxn modelId="{4B7D2FFA-90CF-46B8-8CB2-3E4E1844AD91}" srcId="{3EB66D35-3014-4031-98FA-D5D8FA11345A}" destId="{316EB3F3-7D48-43BA-B96D-7A95AD5A9017}" srcOrd="0" destOrd="0" parTransId="{F8770840-9C89-4042-A480-7C8D0298D9EF}" sibTransId="{7A2D9E13-4084-488D-856D-9844F5EB4C08}"/>
    <dgm:cxn modelId="{E9CC1F88-1CE3-4DA1-A06C-951BD67F9226}" srcId="{E1C7470A-3753-4139-8611-DCF224AB2CEC}" destId="{0018FEB0-763E-426C-BC72-64BA6AD0D38E}" srcOrd="1" destOrd="0" parTransId="{5CBBA837-5D94-4FE7-9ED0-B89B4E44F38B}" sibTransId="{BC7BEDBF-D4EA-4183-A527-2922687273FE}"/>
    <dgm:cxn modelId="{4EA5EAC1-DAD1-4E98-B4F5-555583BA1596}" type="presOf" srcId="{0018FEB0-763E-426C-BC72-64BA6AD0D38E}" destId="{D902F309-1672-4A74-AC61-9EC1FF41E10C}" srcOrd="0" destOrd="1" presId="urn:microsoft.com/office/officeart/2005/8/layout/vList5"/>
    <dgm:cxn modelId="{5FD57119-906A-4F9E-BAE0-0BDCDC7D4E38}" srcId="{E1C7470A-3753-4139-8611-DCF224AB2CEC}" destId="{2C40F949-BCD1-4CBD-B401-1F6E8C88F5C4}" srcOrd="0" destOrd="0" parTransId="{0FC6A083-8C4D-4D55-98DD-0831D2FA7FD2}" sibTransId="{07A75630-F834-46F5-B6C5-05EDBC421389}"/>
    <dgm:cxn modelId="{E8A30F60-6B54-4A77-89E8-4962360D6953}" srcId="{39CD5555-FF4A-4E3F-B5DD-380812F632AB}" destId="{3EB66D35-3014-4031-98FA-D5D8FA11345A}" srcOrd="1" destOrd="0" parTransId="{39B49E89-D033-47DB-B03F-049D839A8A4C}" sibTransId="{3E1D85D4-13F9-40B7-B995-73BE3038AD0E}"/>
    <dgm:cxn modelId="{C10B309F-19D1-4664-9203-8A089C65B4E7}" type="presOf" srcId="{3EB66D35-3014-4031-98FA-D5D8FA11345A}" destId="{C31EC83A-D06B-465E-94C9-ABF31F06FEB6}" srcOrd="0" destOrd="0" presId="urn:microsoft.com/office/officeart/2005/8/layout/vList5"/>
    <dgm:cxn modelId="{0BBB8316-B5D2-4010-9A9B-3E4AA77336D7}" type="presOf" srcId="{39CD5555-FF4A-4E3F-B5DD-380812F632AB}" destId="{75A9430C-6396-4FEB-BC9C-A7231BCEBA23}" srcOrd="0" destOrd="0" presId="urn:microsoft.com/office/officeart/2005/8/layout/vList5"/>
    <dgm:cxn modelId="{9F98A14D-73AE-4ECD-87F1-7B2E6488A84F}" type="presOf" srcId="{E1C7470A-3753-4139-8611-DCF224AB2CEC}" destId="{97136535-CC17-4A24-93E7-E8E97A3E996E}" srcOrd="0" destOrd="0" presId="urn:microsoft.com/office/officeart/2005/8/layout/vList5"/>
    <dgm:cxn modelId="{02238F47-8F47-4B2A-B8A7-CDEA7A92DADD}" type="presParOf" srcId="{75A9430C-6396-4FEB-BC9C-A7231BCEBA23}" destId="{C2200C53-506F-4BF7-AD66-18743BCE50A0}" srcOrd="0" destOrd="0" presId="urn:microsoft.com/office/officeart/2005/8/layout/vList5"/>
    <dgm:cxn modelId="{DC483AB5-4B29-4DB9-A784-84C6F645214B}" type="presParOf" srcId="{C2200C53-506F-4BF7-AD66-18743BCE50A0}" destId="{97136535-CC17-4A24-93E7-E8E97A3E996E}" srcOrd="0" destOrd="0" presId="urn:microsoft.com/office/officeart/2005/8/layout/vList5"/>
    <dgm:cxn modelId="{40385008-05A6-4EB3-9962-166117BC8960}" type="presParOf" srcId="{C2200C53-506F-4BF7-AD66-18743BCE50A0}" destId="{D902F309-1672-4A74-AC61-9EC1FF41E10C}" srcOrd="1" destOrd="0" presId="urn:microsoft.com/office/officeart/2005/8/layout/vList5"/>
    <dgm:cxn modelId="{2957747B-C5D6-471D-924B-792D6DD765DE}" type="presParOf" srcId="{75A9430C-6396-4FEB-BC9C-A7231BCEBA23}" destId="{AC8578FB-EDAC-4F87-8F4F-A0744BD7CFA0}" srcOrd="1" destOrd="0" presId="urn:microsoft.com/office/officeart/2005/8/layout/vList5"/>
    <dgm:cxn modelId="{138568D0-B587-47AB-9529-C9D94F0E32D4}" type="presParOf" srcId="{75A9430C-6396-4FEB-BC9C-A7231BCEBA23}" destId="{DAEE4463-7BE5-438E-992D-895597DB371A}" srcOrd="2" destOrd="0" presId="urn:microsoft.com/office/officeart/2005/8/layout/vList5"/>
    <dgm:cxn modelId="{E4C5F4C3-9293-41F4-B330-100C6CC9A680}" type="presParOf" srcId="{DAEE4463-7BE5-438E-992D-895597DB371A}" destId="{C31EC83A-D06B-465E-94C9-ABF31F06FEB6}" srcOrd="0" destOrd="0" presId="urn:microsoft.com/office/officeart/2005/8/layout/vList5"/>
    <dgm:cxn modelId="{21F6F618-3AE0-4F38-996E-582B8CEC16D0}" type="presParOf" srcId="{DAEE4463-7BE5-438E-992D-895597DB371A}" destId="{F6ECE6A3-DE10-44E9-90D0-4F86A71349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6FD28-3662-4478-9297-5B2968D226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BC9821-E331-411E-9DA0-2B04472709DA}">
      <dgm:prSet phldrT="[Texte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atin typeface="Emitech Groupe" panose="02000500000000000000" pitchFamily="2" charset="0"/>
            </a:rPr>
            <a:t>Environnements  </a:t>
          </a:r>
          <a:r>
            <a:rPr lang="fr-FR" dirty="0" err="1">
              <a:latin typeface="Emitech Groupe" panose="02000500000000000000" pitchFamily="2" charset="0"/>
            </a:rPr>
            <a:t>ElectroMagnétiques</a:t>
          </a:r>
          <a:endParaRPr lang="fr-FR" dirty="0">
            <a:latin typeface="Emitech Groupe" panose="02000500000000000000" pitchFamily="2" charset="0"/>
          </a:endParaRPr>
        </a:p>
      </dgm:t>
    </dgm:pt>
    <dgm:pt modelId="{3CBB99C3-150B-4395-8755-CD9F4623EAAB}" type="parTrans" cxnId="{DB5B4385-8B3B-433B-B781-A0940AB1353C}">
      <dgm:prSet/>
      <dgm:spPr/>
      <dgm:t>
        <a:bodyPr/>
        <a:lstStyle/>
        <a:p>
          <a:endParaRPr lang="fr-FR"/>
        </a:p>
      </dgm:t>
    </dgm:pt>
    <dgm:pt modelId="{AB6224C7-BDF5-4F7F-9791-55850FB65AD9}" type="sibTrans" cxnId="{DB5B4385-8B3B-433B-B781-A0940AB1353C}">
      <dgm:prSet/>
      <dgm:spPr/>
      <dgm:t>
        <a:bodyPr/>
        <a:lstStyle/>
        <a:p>
          <a:endParaRPr lang="fr-FR"/>
        </a:p>
      </dgm:t>
    </dgm:pt>
    <dgm:pt modelId="{C7BFA1B9-7CD9-4786-A53C-004A187C9BFC}">
      <dgm:prSet phldrT="[Texte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Champs ElectroMagnétiques</a:t>
          </a:r>
          <a:r>
            <a:rPr lang="fr-FR">
              <a:latin typeface="+mn-lt"/>
            </a:rPr>
            <a:t>, émission de DC à 40 GHz, immunité  jusqu'à 8000 V/m en pulsé , cages systèmes, mesures à 10m, …</a:t>
          </a:r>
          <a:endParaRPr lang="fr-FR" dirty="0"/>
        </a:p>
      </dgm:t>
    </dgm:pt>
    <dgm:pt modelId="{872CA2B8-3011-4E0D-862F-7947BB13E502}" type="parTrans" cxnId="{2ACCF9FB-BA4F-40DC-851F-482A3649167B}">
      <dgm:prSet/>
      <dgm:spPr/>
      <dgm:t>
        <a:bodyPr/>
        <a:lstStyle/>
        <a:p>
          <a:endParaRPr lang="fr-FR"/>
        </a:p>
      </dgm:t>
    </dgm:pt>
    <dgm:pt modelId="{48EFAA24-17BE-4784-88FB-6A8181244B95}" type="sibTrans" cxnId="{2ACCF9FB-BA4F-40DC-851F-482A3649167B}">
      <dgm:prSet/>
      <dgm:spPr/>
      <dgm:t>
        <a:bodyPr/>
        <a:lstStyle/>
        <a:p>
          <a:endParaRPr lang="fr-FR"/>
        </a:p>
      </dgm:t>
    </dgm:pt>
    <dgm:pt modelId="{D70C1856-B461-424E-A5AE-BA32B34F688B}">
      <dgm:prSet phldrT="[Texte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>
              <a:latin typeface="Emitech Groupe" panose="02000500000000000000" pitchFamily="2" charset="0"/>
            </a:rPr>
            <a:t>Environnements Physiques</a:t>
          </a:r>
        </a:p>
      </dgm:t>
    </dgm:pt>
    <dgm:pt modelId="{C503C92B-91CF-4EFF-B2B0-F7B421B9BEA0}" type="parTrans" cxnId="{C34BF9C4-B180-463D-8CFA-A0C2644F5C8F}">
      <dgm:prSet/>
      <dgm:spPr/>
      <dgm:t>
        <a:bodyPr/>
        <a:lstStyle/>
        <a:p>
          <a:endParaRPr lang="fr-FR"/>
        </a:p>
      </dgm:t>
    </dgm:pt>
    <dgm:pt modelId="{CA019488-6EF1-426B-9A3F-5DCDA7F3EE02}" type="sibTrans" cxnId="{C34BF9C4-B180-463D-8CFA-A0C2644F5C8F}">
      <dgm:prSet/>
      <dgm:spPr/>
      <dgm:t>
        <a:bodyPr/>
        <a:lstStyle/>
        <a:p>
          <a:endParaRPr lang="fr-FR"/>
        </a:p>
      </dgm:t>
    </dgm:pt>
    <dgm:pt modelId="{519E3BDB-13EB-466C-B8D3-C112E948D70E}">
      <dgm:prSet phldrT="[Texte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Vibrations basses, moyennes et hautes fréquences</a:t>
          </a:r>
          <a:r>
            <a:rPr lang="fr-FR">
              <a:latin typeface="+mn-lt"/>
            </a:rPr>
            <a:t>, 12 vibrateurs hydrauliques (200 kN), 36 excitateurs électrodynamiques (105 kN), </a:t>
          </a:r>
          <a:br>
            <a:rPr lang="fr-FR">
              <a:latin typeface="+mn-lt"/>
            </a:rPr>
          </a:br>
          <a:r>
            <a:rPr lang="fr-FR">
              <a:latin typeface="+mn-lt"/>
            </a:rPr>
            <a:t>2 piézo-électriques (50 kN), 12 vérins hydrauliques, 2 bancs séismes, …</a:t>
          </a:r>
          <a:endParaRPr lang="fr-FR"/>
        </a:p>
      </dgm:t>
    </dgm:pt>
    <dgm:pt modelId="{FFC7781D-D1BE-4AAB-AF72-F6B0AC36D41C}" type="parTrans" cxnId="{EF8372AC-46CB-46D3-88CC-5E1AF302E1DC}">
      <dgm:prSet/>
      <dgm:spPr/>
      <dgm:t>
        <a:bodyPr/>
        <a:lstStyle/>
        <a:p>
          <a:endParaRPr lang="fr-FR"/>
        </a:p>
      </dgm:t>
    </dgm:pt>
    <dgm:pt modelId="{61248087-3B17-4E1D-AF43-6F80145376D6}" type="sibTrans" cxnId="{EF8372AC-46CB-46D3-88CC-5E1AF302E1DC}">
      <dgm:prSet/>
      <dgm:spPr/>
      <dgm:t>
        <a:bodyPr/>
        <a:lstStyle/>
        <a:p>
          <a:endParaRPr lang="fr-FR"/>
        </a:p>
      </dgm:t>
    </dgm:pt>
    <dgm:pt modelId="{D09EA5ED-4F0C-4A74-B626-1375072AB7C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Foudre indirecte</a:t>
          </a:r>
          <a:r>
            <a:rPr lang="fr-FR">
              <a:latin typeface="+mn-lt"/>
            </a:rPr>
            <a:t>, 3 plateformes pour couvrir l'ensemble des exigences applicables en aéronautique</a:t>
          </a:r>
          <a:endParaRPr lang="fr-FR" dirty="0">
            <a:latin typeface="+mn-lt"/>
          </a:endParaRPr>
        </a:p>
      </dgm:t>
    </dgm:pt>
    <dgm:pt modelId="{4C34DB24-D99C-4484-B8F4-37E93375DA0D}" type="parTrans" cxnId="{7FF63983-7A45-41DA-8616-9639A3D18EAD}">
      <dgm:prSet/>
      <dgm:spPr/>
      <dgm:t>
        <a:bodyPr/>
        <a:lstStyle/>
        <a:p>
          <a:endParaRPr lang="fr-FR"/>
        </a:p>
      </dgm:t>
    </dgm:pt>
    <dgm:pt modelId="{7688F29A-E5CA-4395-8F8D-D0D0B73F4C1D}" type="sibTrans" cxnId="{7FF63983-7A45-41DA-8616-9639A3D18EAD}">
      <dgm:prSet/>
      <dgm:spPr/>
      <dgm:t>
        <a:bodyPr/>
        <a:lstStyle/>
        <a:p>
          <a:endParaRPr lang="fr-FR"/>
        </a:p>
      </dgm:t>
    </dgm:pt>
    <dgm:pt modelId="{DBDD400C-8E5A-476D-816C-76D029A5A3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Essais électriques </a:t>
          </a:r>
          <a:r>
            <a:rPr lang="fr-FR">
              <a:latin typeface="+mn-lt"/>
            </a:rPr>
            <a:t>sur réseaux continus et alternatifs de 50 à 800 Hz (baie 90 kVA) pour coupures, surtensions, subtransitoires, immunité basse fréquence, avec possibilité d'environnements  combinés (-70 à 180°C)</a:t>
          </a:r>
          <a:endParaRPr lang="fr-FR" dirty="0">
            <a:latin typeface="+mn-lt"/>
          </a:endParaRPr>
        </a:p>
      </dgm:t>
    </dgm:pt>
    <dgm:pt modelId="{80E775D8-1900-4BAB-88C5-606812199D4C}" type="parTrans" cxnId="{AB9F1A15-8A2A-4DCE-BD3A-DE35C21EE45C}">
      <dgm:prSet/>
      <dgm:spPr/>
      <dgm:t>
        <a:bodyPr/>
        <a:lstStyle/>
        <a:p>
          <a:endParaRPr lang="fr-FR"/>
        </a:p>
      </dgm:t>
    </dgm:pt>
    <dgm:pt modelId="{2516C67B-C166-4D15-BCC7-907D96181ACA}" type="sibTrans" cxnId="{AB9F1A15-8A2A-4DCE-BD3A-DE35C21EE45C}">
      <dgm:prSet/>
      <dgm:spPr/>
      <dgm:t>
        <a:bodyPr/>
        <a:lstStyle/>
        <a:p>
          <a:endParaRPr lang="fr-FR"/>
        </a:p>
      </dgm:t>
    </dgm:pt>
    <dgm:pt modelId="{5901F019-AFF8-4B3F-B68B-B484F01F46D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dirty="0"/>
        </a:p>
      </dgm:t>
    </dgm:pt>
    <dgm:pt modelId="{8DE78124-D848-4B6E-A87F-6B924D360361}" type="parTrans" cxnId="{1F074AFF-8400-4841-BBFB-AD876148EBA4}">
      <dgm:prSet/>
      <dgm:spPr/>
      <dgm:t>
        <a:bodyPr/>
        <a:lstStyle/>
        <a:p>
          <a:endParaRPr lang="fr-FR"/>
        </a:p>
      </dgm:t>
    </dgm:pt>
    <dgm:pt modelId="{7CD122D7-7C27-4243-BBBA-50E19481D1E3}" type="sibTrans" cxnId="{1F074AFF-8400-4841-BBFB-AD876148EBA4}">
      <dgm:prSet/>
      <dgm:spPr/>
      <dgm:t>
        <a:bodyPr/>
        <a:lstStyle/>
        <a:p>
          <a:endParaRPr lang="fr-FR"/>
        </a:p>
      </dgm:t>
    </dgm:pt>
    <dgm:pt modelId="{5F4B27B5-6FE7-4728-9DF7-3BEEF9584A6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dirty="0"/>
        </a:p>
      </dgm:t>
    </dgm:pt>
    <dgm:pt modelId="{6F793EA0-884B-4B60-AA14-35E4D43F01FD}" type="parTrans" cxnId="{486F071B-CF94-44E3-994E-EA20067F4778}">
      <dgm:prSet/>
      <dgm:spPr/>
      <dgm:t>
        <a:bodyPr/>
        <a:lstStyle/>
        <a:p>
          <a:endParaRPr lang="fr-FR"/>
        </a:p>
      </dgm:t>
    </dgm:pt>
    <dgm:pt modelId="{E1FC7BFF-217D-4BE5-BCC0-05E136C72618}" type="sibTrans" cxnId="{486F071B-CF94-44E3-994E-EA20067F4778}">
      <dgm:prSet/>
      <dgm:spPr/>
      <dgm:t>
        <a:bodyPr/>
        <a:lstStyle/>
        <a:p>
          <a:endParaRPr lang="fr-FR"/>
        </a:p>
      </dgm:t>
    </dgm:pt>
    <dgm:pt modelId="{19A856F2-040D-45F8-930C-7E0A37388C0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Mécanique</a:t>
          </a:r>
          <a:r>
            <a:rPr lang="fr-FR">
              <a:latin typeface="+mn-lt"/>
            </a:rPr>
            <a:t>, vérins hydrauliques (1500 kN), machines à chocs, centrifugeuses, robots pour tests d'endurances, …</a:t>
          </a:r>
          <a:endParaRPr lang="fr-FR" dirty="0">
            <a:latin typeface="+mn-lt"/>
          </a:endParaRPr>
        </a:p>
      </dgm:t>
    </dgm:pt>
    <dgm:pt modelId="{57FD5A21-E685-40DE-83B1-E903F1836464}" type="parTrans" cxnId="{B4E5E548-9969-4206-9D49-3114AFCCEC36}">
      <dgm:prSet/>
      <dgm:spPr/>
      <dgm:t>
        <a:bodyPr/>
        <a:lstStyle/>
        <a:p>
          <a:endParaRPr lang="fr-FR"/>
        </a:p>
      </dgm:t>
    </dgm:pt>
    <dgm:pt modelId="{60F2BD08-296B-4908-8FA3-FB64048E6760}" type="sibTrans" cxnId="{B4E5E548-9969-4206-9D49-3114AFCCEC36}">
      <dgm:prSet/>
      <dgm:spPr/>
      <dgm:t>
        <a:bodyPr/>
        <a:lstStyle/>
        <a:p>
          <a:endParaRPr lang="fr-FR"/>
        </a:p>
      </dgm:t>
    </dgm:pt>
    <dgm:pt modelId="{CAC12373-CB07-414A-83C1-57F86E4845C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Climatique et physico-chimique</a:t>
          </a:r>
          <a:r>
            <a:rPr lang="fr-FR">
              <a:latin typeface="+mn-lt"/>
            </a:rPr>
            <a:t>, 70 enceintes </a:t>
          </a:r>
          <a:br>
            <a:rPr lang="fr-FR">
              <a:latin typeface="+mn-lt"/>
            </a:rPr>
          </a:br>
          <a:r>
            <a:rPr lang="fr-FR">
              <a:latin typeface="+mn-lt"/>
            </a:rPr>
            <a:t>(-100 à +300°C, VRT 20°C/min, chocs thermiques), 7 enceintes brouillard salin, contamination aux fluides, UV, essais IP, …</a:t>
          </a:r>
          <a:endParaRPr lang="fr-FR" dirty="0">
            <a:latin typeface="+mn-lt"/>
          </a:endParaRPr>
        </a:p>
      </dgm:t>
    </dgm:pt>
    <dgm:pt modelId="{4262C561-E7CE-4994-95D7-F7E2D78C18A6}" type="parTrans" cxnId="{DB0972BE-579C-44C0-B570-4F0E1876059D}">
      <dgm:prSet/>
      <dgm:spPr/>
      <dgm:t>
        <a:bodyPr/>
        <a:lstStyle/>
        <a:p>
          <a:endParaRPr lang="fr-FR"/>
        </a:p>
      </dgm:t>
    </dgm:pt>
    <dgm:pt modelId="{12291B7E-2773-4A75-B07E-8EFF4E266BFC}" type="sibTrans" cxnId="{DB0972BE-579C-44C0-B570-4F0E1876059D}">
      <dgm:prSet/>
      <dgm:spPr/>
      <dgm:t>
        <a:bodyPr/>
        <a:lstStyle/>
        <a:p>
          <a:endParaRPr lang="fr-FR"/>
        </a:p>
      </dgm:t>
    </dgm:pt>
    <dgm:pt modelId="{3F48E2B8-6A8D-4DF8-B40B-00894D31B51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Hydraulique</a:t>
          </a:r>
          <a:r>
            <a:rPr lang="fr-FR">
              <a:latin typeface="+mn-lt"/>
            </a:rPr>
            <a:t>, essais de pressions cyclées, éclatement, fluides (pression, débit, température)</a:t>
          </a:r>
          <a:endParaRPr lang="fr-FR" dirty="0">
            <a:latin typeface="+mn-lt"/>
          </a:endParaRPr>
        </a:p>
      </dgm:t>
    </dgm:pt>
    <dgm:pt modelId="{824F0AC5-E2A3-4A63-A849-012ADB9DFEB1}" type="parTrans" cxnId="{90A91DBB-4D33-42A2-95E4-BC54EB2BFF65}">
      <dgm:prSet/>
      <dgm:spPr/>
      <dgm:t>
        <a:bodyPr/>
        <a:lstStyle/>
        <a:p>
          <a:endParaRPr lang="fr-FR"/>
        </a:p>
      </dgm:t>
    </dgm:pt>
    <dgm:pt modelId="{63BF0A74-F976-499B-87CB-B11DE594AB14}" type="sibTrans" cxnId="{90A91DBB-4D33-42A2-95E4-BC54EB2BFF65}">
      <dgm:prSet/>
      <dgm:spPr/>
      <dgm:t>
        <a:bodyPr/>
        <a:lstStyle/>
        <a:p>
          <a:endParaRPr lang="fr-FR"/>
        </a:p>
      </dgm:t>
    </dgm:pt>
    <dgm:pt modelId="{9F6E3282-D641-4777-85EF-12C06D93ACE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>
              <a:solidFill>
                <a:srgbClr val="CC6600"/>
              </a:solidFill>
              <a:latin typeface="+mn-lt"/>
            </a:rPr>
            <a:t>Acoustique</a:t>
          </a:r>
          <a:r>
            <a:rPr lang="fr-FR">
              <a:latin typeface="+mn-lt"/>
            </a:rPr>
            <a:t>, chambre CSA, chambres réverbérantes</a:t>
          </a:r>
          <a:endParaRPr lang="fr-FR" dirty="0">
            <a:latin typeface="+mn-lt"/>
          </a:endParaRPr>
        </a:p>
      </dgm:t>
    </dgm:pt>
    <dgm:pt modelId="{1994C35C-6F04-4FD7-B3E3-6F29B4CC3510}" type="parTrans" cxnId="{B1969B26-531C-4A86-B49B-46ABDD4CD39E}">
      <dgm:prSet/>
      <dgm:spPr/>
      <dgm:t>
        <a:bodyPr/>
        <a:lstStyle/>
        <a:p>
          <a:endParaRPr lang="fr-FR"/>
        </a:p>
      </dgm:t>
    </dgm:pt>
    <dgm:pt modelId="{B1C4B189-3A92-472F-924E-58800675B056}" type="sibTrans" cxnId="{B1969B26-531C-4A86-B49B-46ABDD4CD39E}">
      <dgm:prSet/>
      <dgm:spPr/>
      <dgm:t>
        <a:bodyPr/>
        <a:lstStyle/>
        <a:p>
          <a:endParaRPr lang="fr-FR"/>
        </a:p>
      </dgm:t>
    </dgm:pt>
    <dgm:pt modelId="{4BB5BCCE-3BD4-4C4C-87D3-3331AFE9A88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>
              <a:solidFill>
                <a:srgbClr val="CC6600"/>
              </a:solidFill>
              <a:latin typeface="+mn-lt"/>
            </a:rPr>
            <a:t>Fiabilité</a:t>
          </a:r>
          <a:r>
            <a:rPr lang="fr-FR" dirty="0">
              <a:latin typeface="+mn-lt"/>
            </a:rPr>
            <a:t>, essais aggravés </a:t>
          </a:r>
          <a:r>
            <a:rPr lang="fr-FR" dirty="0" err="1">
              <a:latin typeface="+mn-lt"/>
            </a:rPr>
            <a:t>Halt</a:t>
          </a:r>
          <a:r>
            <a:rPr lang="fr-FR" dirty="0">
              <a:latin typeface="+mn-lt"/>
            </a:rPr>
            <a:t> &amp; </a:t>
          </a:r>
          <a:r>
            <a:rPr lang="fr-FR" dirty="0" err="1">
              <a:latin typeface="+mn-lt"/>
            </a:rPr>
            <a:t>Hass</a:t>
          </a:r>
          <a:endParaRPr lang="fr-FR" dirty="0">
            <a:latin typeface="+mn-lt"/>
          </a:endParaRPr>
        </a:p>
      </dgm:t>
    </dgm:pt>
    <dgm:pt modelId="{23637423-9293-404F-B40A-CE8CD1EB1EC1}" type="parTrans" cxnId="{749454A6-3424-4FB5-8B95-BB958CD05ACA}">
      <dgm:prSet/>
      <dgm:spPr/>
      <dgm:t>
        <a:bodyPr/>
        <a:lstStyle/>
        <a:p>
          <a:endParaRPr lang="fr-FR"/>
        </a:p>
      </dgm:t>
    </dgm:pt>
    <dgm:pt modelId="{B89D197C-83A8-45C8-BED0-A5B3B16ED1AE}" type="sibTrans" cxnId="{749454A6-3424-4FB5-8B95-BB958CD05ACA}">
      <dgm:prSet/>
      <dgm:spPr/>
      <dgm:t>
        <a:bodyPr/>
        <a:lstStyle/>
        <a:p>
          <a:endParaRPr lang="fr-FR"/>
        </a:p>
      </dgm:t>
    </dgm:pt>
    <dgm:pt modelId="{058B5521-CBED-447A-A0EA-29D41DE5103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dirty="0"/>
        </a:p>
      </dgm:t>
    </dgm:pt>
    <dgm:pt modelId="{2D01ADC2-CFC5-45E3-B5EA-0AC9C087A310}" type="parTrans" cxnId="{F152E5E1-8D49-4D5C-B888-3909E93D8D5A}">
      <dgm:prSet/>
      <dgm:spPr/>
      <dgm:t>
        <a:bodyPr/>
        <a:lstStyle/>
        <a:p>
          <a:endParaRPr lang="fr-FR"/>
        </a:p>
      </dgm:t>
    </dgm:pt>
    <dgm:pt modelId="{BAA8E3E9-1367-40A5-A17A-821EE5197B3A}" type="sibTrans" cxnId="{F152E5E1-8D49-4D5C-B888-3909E93D8D5A}">
      <dgm:prSet/>
      <dgm:spPr/>
      <dgm:t>
        <a:bodyPr/>
        <a:lstStyle/>
        <a:p>
          <a:endParaRPr lang="fr-FR"/>
        </a:p>
      </dgm:t>
    </dgm:pt>
    <dgm:pt modelId="{36FEC010-1F33-47BC-AA02-808E869E9F6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 dirty="0"/>
        </a:p>
      </dgm:t>
    </dgm:pt>
    <dgm:pt modelId="{386D74AB-EFB2-4272-9437-76201ABE3A5B}" type="parTrans" cxnId="{A7E557EB-A2E1-4D0A-899D-15BA20F95A31}">
      <dgm:prSet/>
      <dgm:spPr/>
      <dgm:t>
        <a:bodyPr/>
        <a:lstStyle/>
        <a:p>
          <a:endParaRPr lang="fr-FR"/>
        </a:p>
      </dgm:t>
    </dgm:pt>
    <dgm:pt modelId="{DE1DA7D4-6EA6-4CFA-8CAE-7369754C794C}" type="sibTrans" cxnId="{A7E557EB-A2E1-4D0A-899D-15BA20F95A31}">
      <dgm:prSet/>
      <dgm:spPr/>
      <dgm:t>
        <a:bodyPr/>
        <a:lstStyle/>
        <a:p>
          <a:endParaRPr lang="fr-FR"/>
        </a:p>
      </dgm:t>
    </dgm:pt>
    <dgm:pt modelId="{10B356A2-4F9D-4D87-857D-410E2D83142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CC6600"/>
              </a:solidFill>
              <a:latin typeface="Calibri"/>
              <a:ea typeface="+mn-ea"/>
              <a:cs typeface="+mn-cs"/>
            </a:rPr>
            <a:t>Feu</a:t>
          </a:r>
          <a:r>
            <a:rPr lang="fr-FR" dirty="0" smtClean="0">
              <a:latin typeface="+mn-lt"/>
            </a:rPr>
            <a:t> : Recherche de la résistance au </a:t>
          </a:r>
          <a:r>
            <a:rPr lang="fr-FR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feu</a:t>
          </a:r>
          <a:r>
            <a:rPr lang="fr-FR" dirty="0" smtClean="0">
              <a:latin typeface="+mn-lt"/>
            </a:rPr>
            <a:t> et de la propagation du feu</a:t>
          </a:r>
          <a:endParaRPr lang="fr-FR" dirty="0">
            <a:latin typeface="+mn-lt"/>
          </a:endParaRPr>
        </a:p>
      </dgm:t>
    </dgm:pt>
    <dgm:pt modelId="{F4BCEA91-1DFB-4E20-8839-20374CE57AAD}" type="parTrans" cxnId="{1F70E5C9-6CF9-495C-9901-3FBE24647B21}">
      <dgm:prSet/>
      <dgm:spPr/>
    </dgm:pt>
    <dgm:pt modelId="{7B77292C-ED3C-444B-9D66-B1A8B68C41A4}" type="sibTrans" cxnId="{1F70E5C9-6CF9-495C-9901-3FBE24647B21}">
      <dgm:prSet/>
      <dgm:spPr/>
    </dgm:pt>
    <dgm:pt modelId="{3908B2C2-E421-4550-BFE5-4F5862BCA757}" type="pres">
      <dgm:prSet presAssocID="{3316FD28-3662-4478-9297-5B2968D226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1B78C2-8883-44F2-8BEC-034C3C7822C8}" type="pres">
      <dgm:prSet presAssocID="{21BC9821-E331-411E-9DA0-2B04472709DA}" presName="composite" presStyleCnt="0"/>
      <dgm:spPr/>
    </dgm:pt>
    <dgm:pt modelId="{81A30F8A-2F25-424D-BA92-0576F0DA1F45}" type="pres">
      <dgm:prSet presAssocID="{21BC9821-E331-411E-9DA0-2B04472709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FC1BC2-72AC-40D7-881D-CD3BB2FE0C1C}" type="pres">
      <dgm:prSet presAssocID="{21BC9821-E331-411E-9DA0-2B04472709D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2E395-2209-4D72-8D32-E77769242467}" type="pres">
      <dgm:prSet presAssocID="{AB6224C7-BDF5-4F7F-9791-55850FB65AD9}" presName="space" presStyleCnt="0"/>
      <dgm:spPr/>
    </dgm:pt>
    <dgm:pt modelId="{A7E7082A-1AA0-45B2-947A-AEF799279BA9}" type="pres">
      <dgm:prSet presAssocID="{D70C1856-B461-424E-A5AE-BA32B34F688B}" presName="composite" presStyleCnt="0"/>
      <dgm:spPr/>
    </dgm:pt>
    <dgm:pt modelId="{21BD88DF-5AF2-4477-819C-4AB90C52F43B}" type="pres">
      <dgm:prSet presAssocID="{D70C1856-B461-424E-A5AE-BA32B34F68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AD3B5-AD27-443A-91E1-47B0CFC1F6A1}" type="pres">
      <dgm:prSet presAssocID="{D70C1856-B461-424E-A5AE-BA32B34F68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0972BE-579C-44C0-B570-4F0E1876059D}" srcId="{D70C1856-B461-424E-A5AE-BA32B34F688B}" destId="{CAC12373-CB07-414A-83C1-57F86E4845C6}" srcOrd="2" destOrd="0" parTransId="{4262C561-E7CE-4994-95D7-F7E2D78C18A6}" sibTransId="{12291B7E-2773-4A75-B07E-8EFF4E266BFC}"/>
    <dgm:cxn modelId="{1F074AFF-8400-4841-BBFB-AD876148EBA4}" srcId="{21BC9821-E331-411E-9DA0-2B04472709DA}" destId="{5901F019-AFF8-4B3F-B68B-B484F01F46DA}" srcOrd="3" destOrd="0" parTransId="{8DE78124-D848-4B6E-A87F-6B924D360361}" sibTransId="{7CD122D7-7C27-4243-BBBA-50E19481D1E3}"/>
    <dgm:cxn modelId="{C34BF9C4-B180-463D-8CFA-A0C2644F5C8F}" srcId="{3316FD28-3662-4478-9297-5B2968D226B9}" destId="{D70C1856-B461-424E-A5AE-BA32B34F688B}" srcOrd="1" destOrd="0" parTransId="{C503C92B-91CF-4EFF-B2B0-F7B421B9BEA0}" sibTransId="{CA019488-6EF1-426B-9A3F-5DCDA7F3EE02}"/>
    <dgm:cxn modelId="{A7E557EB-A2E1-4D0A-899D-15BA20F95A31}" srcId="{D70C1856-B461-424E-A5AE-BA32B34F688B}" destId="{36FEC010-1F33-47BC-AA02-808E869E9F63}" srcOrd="8" destOrd="0" parTransId="{386D74AB-EFB2-4272-9437-76201ABE3A5B}" sibTransId="{DE1DA7D4-6EA6-4CFA-8CAE-7369754C794C}"/>
    <dgm:cxn modelId="{834C43EB-86D7-4E02-8AC5-80AC257215C3}" type="presOf" srcId="{4BB5BCCE-3BD4-4C4C-87D3-3331AFE9A881}" destId="{AD2AD3B5-AD27-443A-91E1-47B0CFC1F6A1}" srcOrd="0" destOrd="5" presId="urn:microsoft.com/office/officeart/2005/8/layout/hList1"/>
    <dgm:cxn modelId="{486F071B-CF94-44E3-994E-EA20067F4778}" srcId="{21BC9821-E331-411E-9DA0-2B04472709DA}" destId="{5F4B27B5-6FE7-4728-9DF7-3BEEF9584A6B}" srcOrd="4" destOrd="0" parTransId="{6F793EA0-884B-4B60-AA14-35E4D43F01FD}" sibTransId="{E1FC7BFF-217D-4BE5-BCC0-05E136C72618}"/>
    <dgm:cxn modelId="{930BC36D-BA13-4F9B-B6E1-6C8E32745508}" type="presOf" srcId="{D70C1856-B461-424E-A5AE-BA32B34F688B}" destId="{21BD88DF-5AF2-4477-819C-4AB90C52F43B}" srcOrd="0" destOrd="0" presId="urn:microsoft.com/office/officeart/2005/8/layout/hList1"/>
    <dgm:cxn modelId="{F152E5E1-8D49-4D5C-B888-3909E93D8D5A}" srcId="{D70C1856-B461-424E-A5AE-BA32B34F688B}" destId="{058B5521-CBED-447A-A0EA-29D41DE5103D}" srcOrd="7" destOrd="0" parTransId="{2D01ADC2-CFC5-45E3-B5EA-0AC9C087A310}" sibTransId="{BAA8E3E9-1367-40A5-A17A-821EE5197B3A}"/>
    <dgm:cxn modelId="{DB5B4385-8B3B-433B-B781-A0940AB1353C}" srcId="{3316FD28-3662-4478-9297-5B2968D226B9}" destId="{21BC9821-E331-411E-9DA0-2B04472709DA}" srcOrd="0" destOrd="0" parTransId="{3CBB99C3-150B-4395-8755-CD9F4623EAAB}" sibTransId="{AB6224C7-BDF5-4F7F-9791-55850FB65AD9}"/>
    <dgm:cxn modelId="{749454A6-3424-4FB5-8B95-BB958CD05ACA}" srcId="{D70C1856-B461-424E-A5AE-BA32B34F688B}" destId="{4BB5BCCE-3BD4-4C4C-87D3-3331AFE9A881}" srcOrd="5" destOrd="0" parTransId="{23637423-9293-404F-B40A-CE8CD1EB1EC1}" sibTransId="{B89D197C-83A8-45C8-BED0-A5B3B16ED1AE}"/>
    <dgm:cxn modelId="{EF8372AC-46CB-46D3-88CC-5E1AF302E1DC}" srcId="{D70C1856-B461-424E-A5AE-BA32B34F688B}" destId="{519E3BDB-13EB-466C-B8D3-C112E948D70E}" srcOrd="0" destOrd="0" parTransId="{FFC7781D-D1BE-4AAB-AF72-F6B0AC36D41C}" sibTransId="{61248087-3B17-4E1D-AF43-6F80145376D6}"/>
    <dgm:cxn modelId="{2ACCF9FB-BA4F-40DC-851F-482A3649167B}" srcId="{21BC9821-E331-411E-9DA0-2B04472709DA}" destId="{C7BFA1B9-7CD9-4786-A53C-004A187C9BFC}" srcOrd="0" destOrd="0" parTransId="{872CA2B8-3011-4E0D-862F-7947BB13E502}" sibTransId="{48EFAA24-17BE-4784-88FB-6A8181244B95}"/>
    <dgm:cxn modelId="{FD19FE36-13D8-45E4-B793-15F6030C27C7}" type="presOf" srcId="{519E3BDB-13EB-466C-B8D3-C112E948D70E}" destId="{AD2AD3B5-AD27-443A-91E1-47B0CFC1F6A1}" srcOrd="0" destOrd="0" presId="urn:microsoft.com/office/officeart/2005/8/layout/hList1"/>
    <dgm:cxn modelId="{B1969B26-531C-4A86-B49B-46ABDD4CD39E}" srcId="{D70C1856-B461-424E-A5AE-BA32B34F688B}" destId="{9F6E3282-D641-4777-85EF-12C06D93ACE1}" srcOrd="4" destOrd="0" parTransId="{1994C35C-6F04-4FD7-B3E3-6F29B4CC3510}" sibTransId="{B1C4B189-3A92-472F-924E-58800675B056}"/>
    <dgm:cxn modelId="{48A838FB-912F-4F7F-BCB9-ECA60076D880}" type="presOf" srcId="{5F4B27B5-6FE7-4728-9DF7-3BEEF9584A6B}" destId="{66FC1BC2-72AC-40D7-881D-CD3BB2FE0C1C}" srcOrd="0" destOrd="4" presId="urn:microsoft.com/office/officeart/2005/8/layout/hList1"/>
    <dgm:cxn modelId="{9BB3F72B-EEA9-41B9-9BDC-95B24C00C8A0}" type="presOf" srcId="{CAC12373-CB07-414A-83C1-57F86E4845C6}" destId="{AD2AD3B5-AD27-443A-91E1-47B0CFC1F6A1}" srcOrd="0" destOrd="2" presId="urn:microsoft.com/office/officeart/2005/8/layout/hList1"/>
    <dgm:cxn modelId="{43858407-9848-415B-8F0D-61E0975AF684}" type="presOf" srcId="{5901F019-AFF8-4B3F-B68B-B484F01F46DA}" destId="{66FC1BC2-72AC-40D7-881D-CD3BB2FE0C1C}" srcOrd="0" destOrd="3" presId="urn:microsoft.com/office/officeart/2005/8/layout/hList1"/>
    <dgm:cxn modelId="{B4E5E548-9969-4206-9D49-3114AFCCEC36}" srcId="{D70C1856-B461-424E-A5AE-BA32B34F688B}" destId="{19A856F2-040D-45F8-930C-7E0A37388C06}" srcOrd="1" destOrd="0" parTransId="{57FD5A21-E685-40DE-83B1-E903F1836464}" sibTransId="{60F2BD08-296B-4908-8FA3-FB64048E6760}"/>
    <dgm:cxn modelId="{AB9F1A15-8A2A-4DCE-BD3A-DE35C21EE45C}" srcId="{21BC9821-E331-411E-9DA0-2B04472709DA}" destId="{DBDD400C-8E5A-476D-816C-76D029A5A3D0}" srcOrd="2" destOrd="0" parTransId="{80E775D8-1900-4BAB-88C5-606812199D4C}" sibTransId="{2516C67B-C166-4D15-BCC7-907D96181ACA}"/>
    <dgm:cxn modelId="{2E7BA3D4-5B3E-405F-8E78-1915C2C434BD}" type="presOf" srcId="{3F48E2B8-6A8D-4DF8-B40B-00894D31B512}" destId="{AD2AD3B5-AD27-443A-91E1-47B0CFC1F6A1}" srcOrd="0" destOrd="3" presId="urn:microsoft.com/office/officeart/2005/8/layout/hList1"/>
    <dgm:cxn modelId="{7FF63983-7A45-41DA-8616-9639A3D18EAD}" srcId="{21BC9821-E331-411E-9DA0-2B04472709DA}" destId="{D09EA5ED-4F0C-4A74-B626-1375072AB7CA}" srcOrd="1" destOrd="0" parTransId="{4C34DB24-D99C-4484-B8F4-37E93375DA0D}" sibTransId="{7688F29A-E5CA-4395-8F8D-D0D0B73F4C1D}"/>
    <dgm:cxn modelId="{A6B2E1E1-55A3-4F7A-8F08-4043D09B0285}" type="presOf" srcId="{21BC9821-E331-411E-9DA0-2B04472709DA}" destId="{81A30F8A-2F25-424D-BA92-0576F0DA1F45}" srcOrd="0" destOrd="0" presId="urn:microsoft.com/office/officeart/2005/8/layout/hList1"/>
    <dgm:cxn modelId="{1F70E5C9-6CF9-495C-9901-3FBE24647B21}" srcId="{D70C1856-B461-424E-A5AE-BA32B34F688B}" destId="{10B356A2-4F9D-4D87-857D-410E2D831428}" srcOrd="6" destOrd="0" parTransId="{F4BCEA91-1DFB-4E20-8839-20374CE57AAD}" sibTransId="{7B77292C-ED3C-444B-9D66-B1A8B68C41A4}"/>
    <dgm:cxn modelId="{D12EEF9B-2EC6-4268-BB61-70326D1CDC2A}" type="presOf" srcId="{10B356A2-4F9D-4D87-857D-410E2D831428}" destId="{AD2AD3B5-AD27-443A-91E1-47B0CFC1F6A1}" srcOrd="0" destOrd="6" presId="urn:microsoft.com/office/officeart/2005/8/layout/hList1"/>
    <dgm:cxn modelId="{C0AD5121-010E-4FBE-B032-77A0D752AD83}" type="presOf" srcId="{DBDD400C-8E5A-476D-816C-76D029A5A3D0}" destId="{66FC1BC2-72AC-40D7-881D-CD3BB2FE0C1C}" srcOrd="0" destOrd="2" presId="urn:microsoft.com/office/officeart/2005/8/layout/hList1"/>
    <dgm:cxn modelId="{46D827C3-94A3-4117-A964-05522722513D}" type="presOf" srcId="{3316FD28-3662-4478-9297-5B2968D226B9}" destId="{3908B2C2-E421-4550-BFE5-4F5862BCA757}" srcOrd="0" destOrd="0" presId="urn:microsoft.com/office/officeart/2005/8/layout/hList1"/>
    <dgm:cxn modelId="{565685A5-D67B-4EFD-B72E-7D97E594C34D}" type="presOf" srcId="{D09EA5ED-4F0C-4A74-B626-1375072AB7CA}" destId="{66FC1BC2-72AC-40D7-881D-CD3BB2FE0C1C}" srcOrd="0" destOrd="1" presId="urn:microsoft.com/office/officeart/2005/8/layout/hList1"/>
    <dgm:cxn modelId="{F6D85EC8-D0D7-4FED-BDF8-FD285C825E97}" type="presOf" srcId="{19A856F2-040D-45F8-930C-7E0A37388C06}" destId="{AD2AD3B5-AD27-443A-91E1-47B0CFC1F6A1}" srcOrd="0" destOrd="1" presId="urn:microsoft.com/office/officeart/2005/8/layout/hList1"/>
    <dgm:cxn modelId="{43F1754E-8C45-475D-BFD1-EA66648CFD6D}" type="presOf" srcId="{058B5521-CBED-447A-A0EA-29D41DE5103D}" destId="{AD2AD3B5-AD27-443A-91E1-47B0CFC1F6A1}" srcOrd="0" destOrd="7" presId="urn:microsoft.com/office/officeart/2005/8/layout/hList1"/>
    <dgm:cxn modelId="{1E57A1E5-C7E6-410E-83BA-2077706D4623}" type="presOf" srcId="{9F6E3282-D641-4777-85EF-12C06D93ACE1}" destId="{AD2AD3B5-AD27-443A-91E1-47B0CFC1F6A1}" srcOrd="0" destOrd="4" presId="urn:microsoft.com/office/officeart/2005/8/layout/hList1"/>
    <dgm:cxn modelId="{29AFFABD-1BE7-4F73-BC88-316CB0BB3597}" type="presOf" srcId="{36FEC010-1F33-47BC-AA02-808E869E9F63}" destId="{AD2AD3B5-AD27-443A-91E1-47B0CFC1F6A1}" srcOrd="0" destOrd="8" presId="urn:microsoft.com/office/officeart/2005/8/layout/hList1"/>
    <dgm:cxn modelId="{F68E50FC-18E8-4FAE-8EE8-41A2C20C8506}" type="presOf" srcId="{C7BFA1B9-7CD9-4786-A53C-004A187C9BFC}" destId="{66FC1BC2-72AC-40D7-881D-CD3BB2FE0C1C}" srcOrd="0" destOrd="0" presId="urn:microsoft.com/office/officeart/2005/8/layout/hList1"/>
    <dgm:cxn modelId="{90A91DBB-4D33-42A2-95E4-BC54EB2BFF65}" srcId="{D70C1856-B461-424E-A5AE-BA32B34F688B}" destId="{3F48E2B8-6A8D-4DF8-B40B-00894D31B512}" srcOrd="3" destOrd="0" parTransId="{824F0AC5-E2A3-4A63-A849-012ADB9DFEB1}" sibTransId="{63BF0A74-F976-499B-87CB-B11DE594AB14}"/>
    <dgm:cxn modelId="{2A1E99BE-A89A-469F-9C8B-AC3CB8F164A5}" type="presParOf" srcId="{3908B2C2-E421-4550-BFE5-4F5862BCA757}" destId="{A01B78C2-8883-44F2-8BEC-034C3C7822C8}" srcOrd="0" destOrd="0" presId="urn:microsoft.com/office/officeart/2005/8/layout/hList1"/>
    <dgm:cxn modelId="{32B803DA-C07A-470D-8041-217C03F054EA}" type="presParOf" srcId="{A01B78C2-8883-44F2-8BEC-034C3C7822C8}" destId="{81A30F8A-2F25-424D-BA92-0576F0DA1F45}" srcOrd="0" destOrd="0" presId="urn:microsoft.com/office/officeart/2005/8/layout/hList1"/>
    <dgm:cxn modelId="{E2BDF2EF-B65C-4C49-BB6F-07B9CEE1B358}" type="presParOf" srcId="{A01B78C2-8883-44F2-8BEC-034C3C7822C8}" destId="{66FC1BC2-72AC-40D7-881D-CD3BB2FE0C1C}" srcOrd="1" destOrd="0" presId="urn:microsoft.com/office/officeart/2005/8/layout/hList1"/>
    <dgm:cxn modelId="{CC649F94-141F-48BF-B71B-4C090F31E593}" type="presParOf" srcId="{3908B2C2-E421-4550-BFE5-4F5862BCA757}" destId="{6962E395-2209-4D72-8D32-E77769242467}" srcOrd="1" destOrd="0" presId="urn:microsoft.com/office/officeart/2005/8/layout/hList1"/>
    <dgm:cxn modelId="{F887F1FB-8C22-4298-87E8-64400B8DDD15}" type="presParOf" srcId="{3908B2C2-E421-4550-BFE5-4F5862BCA757}" destId="{A7E7082A-1AA0-45B2-947A-AEF799279BA9}" srcOrd="2" destOrd="0" presId="urn:microsoft.com/office/officeart/2005/8/layout/hList1"/>
    <dgm:cxn modelId="{7F6B0E5E-A93D-41DE-BA72-9DC634C09A83}" type="presParOf" srcId="{A7E7082A-1AA0-45B2-947A-AEF799279BA9}" destId="{21BD88DF-5AF2-4477-819C-4AB90C52F43B}" srcOrd="0" destOrd="0" presId="urn:microsoft.com/office/officeart/2005/8/layout/hList1"/>
    <dgm:cxn modelId="{6A08F4C9-DA69-4821-8D76-54C9CFBA4892}" type="presParOf" srcId="{A7E7082A-1AA0-45B2-947A-AEF799279BA9}" destId="{AD2AD3B5-AD27-443A-91E1-47B0CFC1F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2F309-1672-4A74-AC61-9EC1FF41E10C}">
      <dsp:nvSpPr>
        <dsp:cNvPr id="0" name=""/>
        <dsp:cNvSpPr/>
      </dsp:nvSpPr>
      <dsp:spPr>
        <a:xfrm rot="5400000">
          <a:off x="4470220" y="-1774460"/>
          <a:ext cx="844602" cy="46047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/>
            <a:t>Marquage 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/>
            <a:t>Marchés à l'export : schéma OC, marques</a:t>
          </a:r>
        </a:p>
      </dsp:txBody>
      <dsp:txXfrm rot="-5400000">
        <a:off x="2590158" y="146832"/>
        <a:ext cx="4563496" cy="762142"/>
      </dsp:txXfrm>
    </dsp:sp>
    <dsp:sp modelId="{97136535-CC17-4A24-93E7-E8E97A3E996E}">
      <dsp:nvSpPr>
        <dsp:cNvPr id="0" name=""/>
        <dsp:cNvSpPr/>
      </dsp:nvSpPr>
      <dsp:spPr>
        <a:xfrm>
          <a:off x="0" y="0"/>
          <a:ext cx="2590158" cy="105575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Certification</a:t>
          </a:r>
        </a:p>
      </dsp:txBody>
      <dsp:txXfrm>
        <a:off x="51538" y="51538"/>
        <a:ext cx="2487082" cy="952676"/>
      </dsp:txXfrm>
    </dsp:sp>
    <dsp:sp modelId="{F6ECE6A3-DE10-44E9-90D0-4F86A71349CD}">
      <dsp:nvSpPr>
        <dsp:cNvPr id="0" name=""/>
        <dsp:cNvSpPr/>
      </dsp:nvSpPr>
      <dsp:spPr>
        <a:xfrm rot="5400000">
          <a:off x="4470220" y="-665920"/>
          <a:ext cx="844602" cy="46047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/>
            <a:t>Spécifications / cahiers des charges d'un donneur d'ordre …</a:t>
          </a:r>
        </a:p>
      </dsp:txBody>
      <dsp:txXfrm rot="-5400000">
        <a:off x="2590158" y="1255372"/>
        <a:ext cx="4563496" cy="762142"/>
      </dsp:txXfrm>
    </dsp:sp>
    <dsp:sp modelId="{C31EC83A-D06B-465E-94C9-ABF31F06FEB6}">
      <dsp:nvSpPr>
        <dsp:cNvPr id="0" name=""/>
        <dsp:cNvSpPr/>
      </dsp:nvSpPr>
      <dsp:spPr>
        <a:xfrm>
          <a:off x="0" y="1108566"/>
          <a:ext cx="2590158" cy="105575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Qualification</a:t>
          </a:r>
        </a:p>
      </dsp:txBody>
      <dsp:txXfrm>
        <a:off x="51538" y="1160104"/>
        <a:ext cx="2487082" cy="952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30F8A-2F25-424D-BA92-0576F0DA1F45}">
      <dsp:nvSpPr>
        <dsp:cNvPr id="0" name=""/>
        <dsp:cNvSpPr/>
      </dsp:nvSpPr>
      <dsp:spPr>
        <a:xfrm>
          <a:off x="38" y="61066"/>
          <a:ext cx="3674352" cy="37440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latin typeface="Emitech Groupe" panose="02000500000000000000" pitchFamily="2" charset="0"/>
            </a:rPr>
            <a:t>Environnements  </a:t>
          </a:r>
          <a:r>
            <a:rPr lang="fr-FR" sz="1300" kern="1200" dirty="0" err="1">
              <a:latin typeface="Emitech Groupe" panose="02000500000000000000" pitchFamily="2" charset="0"/>
            </a:rPr>
            <a:t>ElectroMagnétiques</a:t>
          </a:r>
          <a:endParaRPr lang="fr-FR" sz="1300" kern="1200" dirty="0">
            <a:latin typeface="Emitech Groupe" panose="02000500000000000000" pitchFamily="2" charset="0"/>
          </a:endParaRPr>
        </a:p>
      </dsp:txBody>
      <dsp:txXfrm>
        <a:off x="38" y="61066"/>
        <a:ext cx="3674352" cy="374400"/>
      </dsp:txXfrm>
    </dsp:sp>
    <dsp:sp modelId="{66FC1BC2-72AC-40D7-881D-CD3BB2FE0C1C}">
      <dsp:nvSpPr>
        <dsp:cNvPr id="0" name=""/>
        <dsp:cNvSpPr/>
      </dsp:nvSpPr>
      <dsp:spPr>
        <a:xfrm>
          <a:off x="38" y="435466"/>
          <a:ext cx="3674352" cy="42375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Champs ElectroMagnétiques</a:t>
          </a:r>
          <a:r>
            <a:rPr lang="fr-FR" sz="1300" kern="1200">
              <a:latin typeface="+mn-lt"/>
            </a:rPr>
            <a:t>, émission de DC à 40 GHz, immunité  jusqu'à 8000 V/m en pulsé , cages systèmes, mesures à 10m, …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Foudre indirecte</a:t>
          </a:r>
          <a:r>
            <a:rPr lang="fr-FR" sz="1300" kern="1200">
              <a:latin typeface="+mn-lt"/>
            </a:rPr>
            <a:t>, 3 plateformes pour couvrir l'ensemble des exigences applicables en aéronautique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Essais électriques </a:t>
          </a:r>
          <a:r>
            <a:rPr lang="fr-FR" sz="1300" kern="1200">
              <a:latin typeface="+mn-lt"/>
            </a:rPr>
            <a:t>sur réseaux continus et alternatifs de 50 à 800 Hz (baie 90 kVA) pour coupures, surtensions, subtransitoires, immunité basse fréquence, avec possibilité d'environnements  combinés (-70 à 180°C)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</dsp:txBody>
      <dsp:txXfrm>
        <a:off x="38" y="435466"/>
        <a:ext cx="3674352" cy="4237593"/>
      </dsp:txXfrm>
    </dsp:sp>
    <dsp:sp modelId="{21BD88DF-5AF2-4477-819C-4AB90C52F43B}">
      <dsp:nvSpPr>
        <dsp:cNvPr id="0" name=""/>
        <dsp:cNvSpPr/>
      </dsp:nvSpPr>
      <dsp:spPr>
        <a:xfrm>
          <a:off x="4188800" y="61066"/>
          <a:ext cx="3674352" cy="37440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latin typeface="Emitech Groupe" panose="02000500000000000000" pitchFamily="2" charset="0"/>
            </a:rPr>
            <a:t>Environnements Physiques</a:t>
          </a:r>
        </a:p>
      </dsp:txBody>
      <dsp:txXfrm>
        <a:off x="4188800" y="61066"/>
        <a:ext cx="3674352" cy="374400"/>
      </dsp:txXfrm>
    </dsp:sp>
    <dsp:sp modelId="{AD2AD3B5-AD27-443A-91E1-47B0CFC1F6A1}">
      <dsp:nvSpPr>
        <dsp:cNvPr id="0" name=""/>
        <dsp:cNvSpPr/>
      </dsp:nvSpPr>
      <dsp:spPr>
        <a:xfrm>
          <a:off x="4188800" y="435466"/>
          <a:ext cx="3674352" cy="42375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Vibrations basses, moyennes et hautes fréquences</a:t>
          </a:r>
          <a:r>
            <a:rPr lang="fr-FR" sz="1300" kern="1200">
              <a:latin typeface="+mn-lt"/>
            </a:rPr>
            <a:t>, 12 vibrateurs hydrauliques (200 kN), 36 excitateurs électrodynamiques (105 kN), </a:t>
          </a:r>
          <a:br>
            <a:rPr lang="fr-FR" sz="1300" kern="1200">
              <a:latin typeface="+mn-lt"/>
            </a:rPr>
          </a:br>
          <a:r>
            <a:rPr lang="fr-FR" sz="1300" kern="1200">
              <a:latin typeface="+mn-lt"/>
            </a:rPr>
            <a:t>2 piézo-électriques (50 kN), 12 vérins hydrauliques, 2 bancs séismes, …</a:t>
          </a:r>
          <a:endParaRPr lang="fr-FR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Mécanique</a:t>
          </a:r>
          <a:r>
            <a:rPr lang="fr-FR" sz="1300" kern="1200">
              <a:latin typeface="+mn-lt"/>
            </a:rPr>
            <a:t>, vérins hydrauliques (1500 kN), machines à chocs, centrifugeuses, robots pour tests d'endurances, …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Climatique et physico-chimique</a:t>
          </a:r>
          <a:r>
            <a:rPr lang="fr-FR" sz="1300" kern="1200">
              <a:latin typeface="+mn-lt"/>
            </a:rPr>
            <a:t>, 70 enceintes </a:t>
          </a:r>
          <a:br>
            <a:rPr lang="fr-FR" sz="1300" kern="1200">
              <a:latin typeface="+mn-lt"/>
            </a:rPr>
          </a:br>
          <a:r>
            <a:rPr lang="fr-FR" sz="1300" kern="1200">
              <a:latin typeface="+mn-lt"/>
            </a:rPr>
            <a:t>(-100 à +300°C, VRT 20°C/min, chocs thermiques), 7 enceintes brouillard salin, contamination aux fluides, UV, essais IP, …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Hydraulique</a:t>
          </a:r>
          <a:r>
            <a:rPr lang="fr-FR" sz="1300" kern="1200">
              <a:latin typeface="+mn-lt"/>
            </a:rPr>
            <a:t>, essais de pressions cyclées, éclatement, fluides (pression, débit, température)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>
              <a:solidFill>
                <a:srgbClr val="CC6600"/>
              </a:solidFill>
              <a:latin typeface="+mn-lt"/>
            </a:rPr>
            <a:t>Acoustique</a:t>
          </a:r>
          <a:r>
            <a:rPr lang="fr-FR" sz="1300" kern="1200">
              <a:latin typeface="+mn-lt"/>
            </a:rPr>
            <a:t>, chambre CSA, chambres réverbérantes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>
              <a:solidFill>
                <a:srgbClr val="CC6600"/>
              </a:solidFill>
              <a:latin typeface="+mn-lt"/>
            </a:rPr>
            <a:t>Fiabilité</a:t>
          </a:r>
          <a:r>
            <a:rPr lang="fr-FR" sz="1300" kern="1200" dirty="0">
              <a:latin typeface="+mn-lt"/>
            </a:rPr>
            <a:t>, essais aggravés </a:t>
          </a:r>
          <a:r>
            <a:rPr lang="fr-FR" sz="1300" kern="1200" dirty="0" err="1">
              <a:latin typeface="+mn-lt"/>
            </a:rPr>
            <a:t>Halt</a:t>
          </a:r>
          <a:r>
            <a:rPr lang="fr-FR" sz="1300" kern="1200" dirty="0">
              <a:latin typeface="+mn-lt"/>
            </a:rPr>
            <a:t> &amp; </a:t>
          </a:r>
          <a:r>
            <a:rPr lang="fr-FR" sz="1300" kern="1200" dirty="0" err="1">
              <a:latin typeface="+mn-lt"/>
            </a:rPr>
            <a:t>Hass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CC6600"/>
              </a:solidFill>
              <a:latin typeface="Calibri"/>
              <a:ea typeface="+mn-ea"/>
              <a:cs typeface="+mn-cs"/>
            </a:rPr>
            <a:t>Feu</a:t>
          </a:r>
          <a:r>
            <a:rPr lang="fr-FR" sz="1300" kern="1200" dirty="0" smtClean="0">
              <a:latin typeface="+mn-lt"/>
            </a:rPr>
            <a:t> : Recherche de la résistance au </a:t>
          </a:r>
          <a:r>
            <a:rPr lang="fr-FR" sz="13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feu</a:t>
          </a:r>
          <a:r>
            <a:rPr lang="fr-FR" sz="1300" kern="1200" dirty="0" smtClean="0">
              <a:latin typeface="+mn-lt"/>
            </a:rPr>
            <a:t> et de la propagation du feu</a:t>
          </a:r>
          <a:endParaRPr lang="fr-FR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</dsp:txBody>
      <dsp:txXfrm>
        <a:off x="4188800" y="435466"/>
        <a:ext cx="3674352" cy="4237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CFC4B-56FE-4391-84BC-A5E81571C4B5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F94E-EFB4-4371-AD69-779F41741D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3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6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MAJ centres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Entité juridique différentes donc n° différent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6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1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matériels de catégorie K1, situés à l'intérieur du bâtiment réacteur, ayant à assurer leurs fonctions dans des conditions d'environnement correspondant aux conditions de fonctionnement normales, accidentelles et/ou post-accidentelles, et sous sollicitations sismiques. Les matériels de catégorie Accident Grave (AG), situés à l'intérieur du bâtiment réacteur, ayant à assurer leurs fonctions dans des conditions d'environnement correspondant aux conditions de fonctionnement normales, accidentelles et/ou post-accidentelles du cœur du réacteur, et sous sollicitations sismiques. Les matériels de la catégorie K2, situés à l'intérieur du bâtiment réacteur, ayant à assurer leurs fonctions dans des conditions d'environnement correspondant aux conditions de fonctionnement normales et sous sollicitations sismiques. Les matériels de la catégorie K3, situés hors du bâtiment réacteur ayant à assurer leurs fonctions dans des conditions d'environnement correspondant aux conditions de fonctionnement normales, et sous sollicitations sismiques. Les matériels de la catégorie K3ad, situés hors du bâtiment réacteur ayant à assurer leurs fonctions dans des conditions d'environnement correspondant aux conditions de fonctionnement en ambiance </a:t>
            </a:r>
            <a:r>
              <a:rPr lang="fr-FR" b="0" dirty="0"/>
              <a:t>dégradée</a:t>
            </a:r>
            <a:r>
              <a:rPr lang="fr-FR" dirty="0"/>
              <a:t> (pression, température, irradiation,..), et sous sollicitations sismiques.</a:t>
            </a:r>
          </a:p>
          <a:p>
            <a:r>
              <a:rPr lang="fr-FR" dirty="0"/>
              <a:t>Page supplémentaire sur la maitrise des compétence en sous-traitance feu (</a:t>
            </a:r>
            <a:r>
              <a:rPr lang="fr-FR" dirty="0" err="1"/>
              <a:t>prevision</a:t>
            </a:r>
            <a:r>
              <a:rPr lang="fr-FR" dirty="0"/>
              <a:t> </a:t>
            </a:r>
            <a:r>
              <a:rPr lang="fr-FR" dirty="0" err="1"/>
              <a:t>Lefae</a:t>
            </a:r>
            <a:r>
              <a:rPr lang="fr-FR" dirty="0"/>
              <a:t>) et rayonnement ionisant (voir Patrice)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5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Mesure sur site (Thierry, </a:t>
            </a:r>
            <a:r>
              <a:rPr lang="fr-FR" dirty="0" err="1"/>
              <a:t>Eric</a:t>
            </a:r>
            <a:r>
              <a:rPr lang="fr-FR" dirty="0"/>
              <a:t>, </a:t>
            </a:r>
            <a:r>
              <a:rPr lang="fr-FR" dirty="0" err="1"/>
              <a:t>Regis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48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où ajouter 105 kN + page </a:t>
            </a:r>
            <a:r>
              <a:rPr lang="fr-FR" dirty="0" err="1"/>
              <a:t>vib</a:t>
            </a:r>
            <a:r>
              <a:rPr lang="fr-FR" dirty="0"/>
              <a:t> et clim</a:t>
            </a:r>
          </a:p>
          <a:p>
            <a:r>
              <a:rPr lang="fr-FR" dirty="0"/>
              <a:t>Brouillard salin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F94E-EFB4-4371-AD69-779F41741DC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4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11"/>
          <a:stretch/>
        </p:blipFill>
        <p:spPr>
          <a:xfrm>
            <a:off x="1055053" y="857083"/>
            <a:ext cx="8211185" cy="5461167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  <a:blipFill dpi="0" rotWithShape="1">
            <a:blip r:embed="rId3" cstate="print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788988"/>
            <a:ext cx="9144000" cy="714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299200"/>
            <a:ext cx="9144000" cy="7143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1913"/>
            <a:ext cx="574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61988" y="188913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3200">
                <a:latin typeface="Emitech Groupe" panose="02000500000000000000" pitchFamily="2" charset="0"/>
              </a:rPr>
              <a:t></a:t>
            </a:r>
            <a:endParaRPr lang="fr-FR" altLang="fr-FR" sz="3200"/>
          </a:p>
        </p:txBody>
      </p:sp>
      <p:pic>
        <p:nvPicPr>
          <p:cNvPr id="13" name="Image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3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3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3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3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3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37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3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0" y="908050"/>
            <a:ext cx="36150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Laboratoires et centres d'essais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Expertise &amp; Ingénierie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Formation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Conception de bancs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Maintenance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Étalonnage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Sécurité électrique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Radiofréquence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CEM</a:t>
            </a:r>
          </a:p>
          <a:p>
            <a:pPr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Climatique &amp; mécanique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Fiabilité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Hydraulique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2130425"/>
            <a:ext cx="5398368" cy="1470025"/>
          </a:xfrm>
        </p:spPr>
        <p:txBody>
          <a:bodyPr/>
          <a:lstStyle>
            <a:lvl1pPr>
              <a:defRPr>
                <a:solidFill>
                  <a:srgbClr val="CC6600"/>
                </a:solidFill>
                <a:latin typeface="Emitech Groupe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5013176"/>
            <a:ext cx="5400600" cy="1152128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30" y="6504534"/>
            <a:ext cx="7185070" cy="1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1E9A-1278-4709-91C0-681B94E4D500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3D252B-09ED-40DA-892F-1012B123DA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09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E507-94AB-4586-8872-D9A4B2B553C7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0317E1-75DC-4FE3-9BE6-FF70FBCDCC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leurs à util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489200" y="1109663"/>
            <a:ext cx="3779838" cy="82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latin typeface="Emitech Groupe" panose="02000500000000000000" pitchFamily="2" charset="0"/>
              </a:rPr>
              <a:t>Couleurs utilisées dans ce ppt</a:t>
            </a:r>
          </a:p>
          <a:p>
            <a:pPr algn="ctr">
              <a:defRPr/>
            </a:pPr>
            <a:r>
              <a:rPr lang="fr-FR" altLang="fr-FR" sz="3200">
                <a:solidFill>
                  <a:srgbClr val="CC6600"/>
                </a:solidFill>
                <a:latin typeface="Emitech Groupe" panose="02000500000000000000" pitchFamily="2" charset="0"/>
              </a:rPr>
              <a:t>²</a:t>
            </a:r>
          </a:p>
          <a:p>
            <a:pPr algn="ctr">
              <a:defRPr/>
            </a:pPr>
            <a:r>
              <a:rPr lang="fr-FR" altLang="fr-FR" sz="3200">
                <a:solidFill>
                  <a:srgbClr val="FF9900"/>
                </a:solidFill>
                <a:latin typeface="Emitech Groupe" panose="02000500000000000000" pitchFamily="2" charset="0"/>
              </a:rPr>
              <a:t>²</a:t>
            </a:r>
          </a:p>
          <a:p>
            <a:pPr algn="ctr">
              <a:defRPr/>
            </a:pPr>
            <a:r>
              <a:rPr lang="fr-FR" altLang="fr-FR" sz="3200">
                <a:solidFill>
                  <a:schemeClr val="accent2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E8B40B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CC3300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chemeClr val="accent1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008DD2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C98239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A1B21B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r>
              <a:rPr lang="fr-FR" altLang="fr-FR" sz="3200">
                <a:solidFill>
                  <a:srgbClr val="C40A74"/>
                </a:solidFill>
                <a:latin typeface="Emitech Groupe" panose="02000500000000000000" pitchFamily="2" charset="0"/>
              </a:rPr>
              <a:t>²</a:t>
            </a:r>
          </a:p>
          <a:p>
            <a:pPr algn="ctr" eaLnBrk="1" hangingPunct="1">
              <a:defRPr/>
            </a:pPr>
            <a:endParaRPr lang="fr-FR" altLang="fr-FR" sz="3200">
              <a:solidFill>
                <a:srgbClr val="A1B21B"/>
              </a:solidFill>
              <a:latin typeface="Emitech Groupe" panose="02000500000000000000" pitchFamily="2" charset="0"/>
            </a:endParaRPr>
          </a:p>
          <a:p>
            <a:pPr algn="ctr" eaLnBrk="1" hangingPunct="1">
              <a:defRPr/>
            </a:pPr>
            <a:endParaRPr lang="fr-FR" altLang="fr-FR" sz="3200">
              <a:solidFill>
                <a:srgbClr val="C98239"/>
              </a:solidFill>
              <a:latin typeface="Emitech Groupe" panose="02000500000000000000" pitchFamily="2" charset="0"/>
            </a:endParaRPr>
          </a:p>
          <a:p>
            <a:pPr algn="ctr" eaLnBrk="1" hangingPunct="1">
              <a:defRPr/>
            </a:pPr>
            <a:endParaRPr lang="fr-FR" altLang="fr-FR" sz="3200">
              <a:solidFill>
                <a:srgbClr val="008DD2"/>
              </a:solidFill>
              <a:latin typeface="Emitech Groupe" panose="02000500000000000000" pitchFamily="2" charset="0"/>
            </a:endParaRPr>
          </a:p>
          <a:p>
            <a:pPr algn="ctr" eaLnBrk="1" hangingPunct="1">
              <a:defRPr/>
            </a:pPr>
            <a:endParaRPr lang="fr-FR" altLang="fr-FR" sz="3200">
              <a:solidFill>
                <a:srgbClr val="CC3300"/>
              </a:solidFill>
              <a:latin typeface="Emitech Groupe" panose="02000500000000000000" pitchFamily="2" charset="0"/>
            </a:endParaRPr>
          </a:p>
          <a:p>
            <a:pPr algn="ctr" eaLnBrk="1" hangingPunct="1">
              <a:defRPr/>
            </a:pPr>
            <a:endParaRPr lang="fr-FR" altLang="fr-FR" sz="3200">
              <a:solidFill>
                <a:srgbClr val="008DD2"/>
              </a:solidFill>
              <a:latin typeface="Emitech Groupe" panose="02000500000000000000" pitchFamily="2" charset="0"/>
            </a:endParaRPr>
          </a:p>
          <a:p>
            <a:pPr algn="ctr">
              <a:defRPr/>
            </a:pPr>
            <a:endParaRPr lang="fr-FR" altLang="fr-FR" sz="3200">
              <a:solidFill>
                <a:srgbClr val="E8B40B"/>
              </a:solidFill>
              <a:latin typeface="Emitech Groupe" panose="02000500000000000000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48A0-6C84-4DA6-A54C-797F458432A7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5319A6-0361-4C70-B103-4550C023B5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FBC9B6E-8960-41B4-87E4-99AF05FE1006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D93BE3B-2FB7-450F-8864-DB3EAFD2B2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962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72200" y="6445375"/>
            <a:ext cx="158432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C33ECBD-9FD2-4241-92CB-155010E2C2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3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  <a:blipFill dpi="0" rotWithShape="1">
            <a:blip r:embed="rId2" cstate="print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788988"/>
            <a:ext cx="9144000" cy="714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299200"/>
            <a:ext cx="9144000" cy="714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1913"/>
            <a:ext cx="574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61988" y="188913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3200">
                <a:latin typeface="Emitech Groupe" panose="02000500000000000000" pitchFamily="2" charset="0"/>
              </a:rPr>
              <a:t></a:t>
            </a:r>
            <a:endParaRPr lang="fr-FR" altLang="fr-FR" sz="3200"/>
          </a:p>
        </p:txBody>
      </p:sp>
      <p:pic>
        <p:nvPicPr>
          <p:cNvPr id="13" name="Imag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2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2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3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3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3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0" y="908050"/>
            <a:ext cx="26116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Laboratoires d'essais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Expertise &amp; Ingénierie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Formation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Conception de bancs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Maintenance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Futura Hv BT" panose="020B0702020204020204" pitchFamily="34" charset="0"/>
              </a:rPr>
              <a:t>Étalonnage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Sécurité électrique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Radiofréquence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CEM</a:t>
            </a:r>
          </a:p>
          <a:p>
            <a:pPr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Climatique &amp; mécanique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Fiabilité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Hydraulique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861039"/>
            <a:ext cx="9144000" cy="998401"/>
          </a:xfrm>
          <a:prstGeom prst="rect">
            <a:avLst/>
          </a:prstGeom>
          <a:gradFill flip="none" rotWithShape="1">
            <a:gsLst>
              <a:gs pos="100000">
                <a:srgbClr val="666666">
                  <a:alpha val="0"/>
                </a:srgbClr>
              </a:gs>
              <a:gs pos="90000">
                <a:schemeClr val="bg1">
                  <a:alpha val="70000"/>
                </a:schemeClr>
              </a:gs>
              <a:gs pos="24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Sous-titre 2"/>
          <p:cNvSpPr>
            <a:spLocks noGrp="1"/>
          </p:cNvSpPr>
          <p:nvPr>
            <p:ph type="subTitle" idx="1"/>
          </p:nvPr>
        </p:nvSpPr>
        <p:spPr>
          <a:xfrm>
            <a:off x="1835696" y="5013176"/>
            <a:ext cx="554461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3" name="Titre 1"/>
          <p:cNvSpPr>
            <a:spLocks noGrp="1"/>
          </p:cNvSpPr>
          <p:nvPr>
            <p:ph type="ctrTitle"/>
          </p:nvPr>
        </p:nvSpPr>
        <p:spPr>
          <a:xfrm>
            <a:off x="360000" y="3932478"/>
            <a:ext cx="8532479" cy="819522"/>
          </a:xfrm>
        </p:spPr>
        <p:txBody>
          <a:bodyPr/>
          <a:lstStyle>
            <a:lvl1pPr algn="ctr">
              <a:defRPr sz="3200">
                <a:solidFill>
                  <a:srgbClr val="CC6600"/>
                </a:solidFill>
                <a:latin typeface="Emitech Groupe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30" y="6504534"/>
            <a:ext cx="7185070" cy="1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78D9-35BE-4953-8032-7E8803DBBCC3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68C15A-05AD-4130-8404-7153F0754DE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E815-A480-48E2-8484-F7BC86AE9058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6FFC00-93CB-46A1-A15E-FF8F5A78DEA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8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908050"/>
            <a:ext cx="25431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Laboratoires d'essais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Conseils &amp; Ingénierie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Formation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Conception de bancs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Maintenance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Étalonnage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Sécurité électrique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Radiofréquence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CEM</a:t>
            </a:r>
          </a:p>
          <a:p>
            <a:pPr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Climatique &amp; mécanique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Fiabilité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Hydraulique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2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2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2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3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3861039"/>
            <a:ext cx="9144000" cy="998401"/>
          </a:xfrm>
          <a:prstGeom prst="rect">
            <a:avLst/>
          </a:prstGeom>
          <a:gradFill flip="none" rotWithShape="1">
            <a:gsLst>
              <a:gs pos="100000">
                <a:srgbClr val="666666">
                  <a:alpha val="0"/>
                </a:srgbClr>
              </a:gs>
              <a:gs pos="90000">
                <a:schemeClr val="bg1">
                  <a:alpha val="70000"/>
                </a:schemeClr>
              </a:gs>
              <a:gs pos="24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7620" y="3789039"/>
            <a:ext cx="9166401" cy="1152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" name="Image 3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1952625"/>
            <a:ext cx="4140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rme libre 23"/>
          <p:cNvSpPr/>
          <p:nvPr userDrawn="1"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5" name="ZoneTexte 24"/>
          <p:cNvSpPr txBox="1">
            <a:spLocks noChangeArrowheads="1"/>
          </p:cNvSpPr>
          <p:nvPr userDrawn="1"/>
        </p:nvSpPr>
        <p:spPr bwMode="auto">
          <a:xfrm>
            <a:off x="0" y="908050"/>
            <a:ext cx="25859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Laboratoires d'essais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Expertise &amp; Ingénierie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Formation</a:t>
            </a:r>
          </a:p>
        </p:txBody>
      </p:sp>
      <p:sp>
        <p:nvSpPr>
          <p:cNvPr id="26" name="ZoneTexte 25"/>
          <p:cNvSpPr txBox="1">
            <a:spLocks noChangeArrowheads="1"/>
          </p:cNvSpPr>
          <p:nvPr userDrawn="1"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Emitech Groupe" panose="02000500000000000000" pitchFamily="2" charset="0"/>
              </a:rPr>
              <a:t>Conception de bancs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Emitech Groupe" panose="02000500000000000000" pitchFamily="2" charset="0"/>
              </a:rPr>
              <a:t>Maintenance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Emitech Groupe" panose="02000500000000000000" pitchFamily="2" charset="0"/>
              </a:rPr>
              <a:t>Étalonnage</a:t>
            </a: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Sécurité électrique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Radiofréquence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CEM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Climatique &amp; mécanique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Fiabilité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Hydraulique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1" name="Image 2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2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24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25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2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27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28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29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0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1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3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 userDrawn="1"/>
        </p:nvSpPr>
        <p:spPr>
          <a:xfrm>
            <a:off x="0" y="3861039"/>
            <a:ext cx="9144000" cy="998401"/>
          </a:xfrm>
          <a:prstGeom prst="rect">
            <a:avLst/>
          </a:prstGeom>
          <a:gradFill flip="none" rotWithShape="1">
            <a:gsLst>
              <a:gs pos="100000">
                <a:srgbClr val="666666">
                  <a:alpha val="0"/>
                </a:srgbClr>
              </a:gs>
              <a:gs pos="90000">
                <a:schemeClr val="bg1">
                  <a:alpha val="70000"/>
                </a:schemeClr>
              </a:gs>
              <a:gs pos="24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3" name="Rectangle 42"/>
          <p:cNvSpPr/>
          <p:nvPr userDrawn="1"/>
        </p:nvSpPr>
        <p:spPr>
          <a:xfrm>
            <a:off x="-7620" y="3789039"/>
            <a:ext cx="9166401" cy="1152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51E7-654C-4504-8ADF-C958863AC9E4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4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CB7D2E-5316-4E9F-8D63-EC2A28B7003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0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084763"/>
            <a:ext cx="10937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rme libre 3"/>
          <p:cNvSpPr/>
          <p:nvPr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908050"/>
            <a:ext cx="25431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Laboratoires d'essais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Conseils &amp; Ingénierie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Formation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Conception de bancs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Maintenance</a:t>
            </a:r>
          </a:p>
          <a:p>
            <a:pPr>
              <a:lnSpc>
                <a:spcPts val="2000"/>
              </a:lnSpc>
              <a:defRPr/>
            </a:pPr>
            <a:r>
              <a:rPr lang="fr-FR" altLang="fr-FR">
                <a:solidFill>
                  <a:schemeClr val="bg1"/>
                </a:solidFill>
                <a:latin typeface="Futura Hv BT" panose="020B0702020204020204" pitchFamily="34" charset="0"/>
              </a:rPr>
              <a:t>Étalonnage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Sécurité électrique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Radiofréquence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CEM</a:t>
            </a:r>
          </a:p>
          <a:p>
            <a:pPr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Climatique &amp; mécanique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Fiabilité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Hydraulique</a:t>
            </a:r>
          </a:p>
          <a:p>
            <a:pPr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Futura Hv BT" pitchFamily="34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2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2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3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3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3861039"/>
            <a:ext cx="9144000" cy="998401"/>
          </a:xfrm>
          <a:prstGeom prst="rect">
            <a:avLst/>
          </a:prstGeom>
          <a:gradFill flip="none" rotWithShape="1">
            <a:gsLst>
              <a:gs pos="100000">
                <a:srgbClr val="666666">
                  <a:alpha val="0"/>
                </a:srgbClr>
              </a:gs>
              <a:gs pos="90000">
                <a:schemeClr val="bg1">
                  <a:alpha val="70000"/>
                </a:schemeClr>
              </a:gs>
              <a:gs pos="24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-7620" y="3789039"/>
            <a:ext cx="9166401" cy="1152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" name="Image 3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1952625"/>
            <a:ext cx="4140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rme libre 25"/>
          <p:cNvSpPr/>
          <p:nvPr userDrawn="1"/>
        </p:nvSpPr>
        <p:spPr>
          <a:xfrm>
            <a:off x="-7938" y="846138"/>
            <a:ext cx="4335463" cy="5448300"/>
          </a:xfrm>
          <a:custGeom>
            <a:avLst/>
            <a:gdLst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3009900 w 4335780"/>
              <a:gd name="connsiteY2" fmla="*/ 64770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26080 w 4335780"/>
              <a:gd name="connsiteY2" fmla="*/ 60198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48940 w 4335780"/>
              <a:gd name="connsiteY2" fmla="*/ 69342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2971800 w 4335780"/>
              <a:gd name="connsiteY2" fmla="*/ 708660 h 5448300"/>
              <a:gd name="connsiteX3" fmla="*/ 1737360 w 4335780"/>
              <a:gd name="connsiteY3" fmla="*/ 2438400 h 5448300"/>
              <a:gd name="connsiteX4" fmla="*/ 1821180 w 4335780"/>
              <a:gd name="connsiteY4" fmla="*/ 5448300 h 5448300"/>
              <a:gd name="connsiteX5" fmla="*/ 7620 w 4335780"/>
              <a:gd name="connsiteY5" fmla="*/ 5448300 h 5448300"/>
              <a:gd name="connsiteX6" fmla="*/ 0 w 4335780"/>
              <a:gd name="connsiteY6" fmla="*/ 15240 h 5448300"/>
              <a:gd name="connsiteX0" fmla="*/ 0 w 4359324"/>
              <a:gd name="connsiteY0" fmla="*/ 15240 h 5448300"/>
              <a:gd name="connsiteX1" fmla="*/ 4335780 w 4359324"/>
              <a:gd name="connsiteY1" fmla="*/ 0 h 5448300"/>
              <a:gd name="connsiteX2" fmla="*/ 1737360 w 4359324"/>
              <a:gd name="connsiteY2" fmla="*/ 2438400 h 5448300"/>
              <a:gd name="connsiteX3" fmla="*/ 1821180 w 4359324"/>
              <a:gd name="connsiteY3" fmla="*/ 5448300 h 5448300"/>
              <a:gd name="connsiteX4" fmla="*/ 7620 w 4359324"/>
              <a:gd name="connsiteY4" fmla="*/ 5448300 h 5448300"/>
              <a:gd name="connsiteX5" fmla="*/ 0 w 4359324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37360 w 4335780"/>
              <a:gd name="connsiteY2" fmla="*/ 2438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935480 w 4335780"/>
              <a:gd name="connsiteY2" fmla="*/ 20574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89760 w 4335780"/>
              <a:gd name="connsiteY2" fmla="*/ 20497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851660 w 4335780"/>
              <a:gd name="connsiteY2" fmla="*/ 20345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722120 w 4335780"/>
              <a:gd name="connsiteY2" fmla="*/ 246126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38300 w 4335780"/>
              <a:gd name="connsiteY2" fmla="*/ 272034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592580 w 4335780"/>
              <a:gd name="connsiteY2" fmla="*/ 266700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  <a:gd name="connsiteX0" fmla="*/ 0 w 4335780"/>
              <a:gd name="connsiteY0" fmla="*/ 15240 h 5448300"/>
              <a:gd name="connsiteX1" fmla="*/ 4335780 w 4335780"/>
              <a:gd name="connsiteY1" fmla="*/ 0 h 5448300"/>
              <a:gd name="connsiteX2" fmla="*/ 1653540 w 4335780"/>
              <a:gd name="connsiteY2" fmla="*/ 2659380 h 5448300"/>
              <a:gd name="connsiteX3" fmla="*/ 1821180 w 4335780"/>
              <a:gd name="connsiteY3" fmla="*/ 5448300 h 5448300"/>
              <a:gd name="connsiteX4" fmla="*/ 7620 w 4335780"/>
              <a:gd name="connsiteY4" fmla="*/ 5448300 h 5448300"/>
              <a:gd name="connsiteX5" fmla="*/ 0 w 4335780"/>
              <a:gd name="connsiteY5" fmla="*/ 1524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5780" h="5448300">
                <a:moveTo>
                  <a:pt x="0" y="15240"/>
                </a:moveTo>
                <a:lnTo>
                  <a:pt x="4335780" y="0"/>
                </a:lnTo>
                <a:cubicBezTo>
                  <a:pt x="2827020" y="502920"/>
                  <a:pt x="1959039" y="1590369"/>
                  <a:pt x="1653540" y="2659380"/>
                </a:cubicBezTo>
                <a:cubicBezTo>
                  <a:pt x="1241345" y="4101744"/>
                  <a:pt x="1496060" y="4826000"/>
                  <a:pt x="1821180" y="5448300"/>
                </a:cubicBezTo>
                <a:lnTo>
                  <a:pt x="7620" y="5448300"/>
                </a:lnTo>
                <a:lnTo>
                  <a:pt x="0" y="15240"/>
                </a:lnTo>
                <a:close/>
              </a:path>
            </a:pathLst>
          </a:custGeom>
          <a:gradFill>
            <a:gsLst>
              <a:gs pos="0">
                <a:srgbClr val="666666"/>
              </a:gs>
              <a:gs pos="100000">
                <a:schemeClr val="bg1"/>
              </a:gs>
            </a:gsLst>
            <a:lin ang="1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 userDrawn="1"/>
        </p:nvSpPr>
        <p:spPr bwMode="auto">
          <a:xfrm>
            <a:off x="0" y="908050"/>
            <a:ext cx="25859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Laboratoires d'essais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Expertise &amp; Ingénierie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Formation</a:t>
            </a:r>
          </a:p>
        </p:txBody>
      </p:sp>
      <p:sp>
        <p:nvSpPr>
          <p:cNvPr id="28" name="ZoneTexte 27"/>
          <p:cNvSpPr txBox="1">
            <a:spLocks noChangeArrowheads="1"/>
          </p:cNvSpPr>
          <p:nvPr userDrawn="1"/>
        </p:nvSpPr>
        <p:spPr bwMode="auto">
          <a:xfrm>
            <a:off x="0" y="1847850"/>
            <a:ext cx="2490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Conception de bancs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Maintenance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Étalonnage</a:t>
            </a: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0" y="4941888"/>
            <a:ext cx="1628775" cy="1347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Sécurité électrique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Radiofréquence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CEM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spc="-13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Climatique &amp; mécanique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Fiabilité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Hydraulique</a:t>
            </a:r>
          </a:p>
          <a:p>
            <a:pPr eaLnBrk="1" hangingPunct="1">
              <a:lnSpc>
                <a:spcPts val="14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Emitech Groupe" pitchFamily="2" charset="0"/>
                <a:cs typeface="Arial" panose="020B0604020202020204" pitchFamily="34" charset="0"/>
              </a:rPr>
              <a:t>Acoustique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0" y="3860800"/>
            <a:ext cx="91440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0" y="4822825"/>
            <a:ext cx="9144000" cy="730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2" name="Rectangle 31"/>
          <p:cNvSpPr/>
          <p:nvPr userDrawn="1"/>
        </p:nvSpPr>
        <p:spPr>
          <a:xfrm>
            <a:off x="0" y="3789363"/>
            <a:ext cx="9144000" cy="714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3" name="Image 2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24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5075" y="3981450"/>
            <a:ext cx="715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25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1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2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86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27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3" y="3981450"/>
            <a:ext cx="715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28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57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29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4600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0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2750" y="39814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31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42113" y="39814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3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638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33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3275" y="39814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 userDrawn="1"/>
        </p:nvSpPr>
        <p:spPr>
          <a:xfrm>
            <a:off x="0" y="3861039"/>
            <a:ext cx="9144000" cy="998401"/>
          </a:xfrm>
          <a:prstGeom prst="rect">
            <a:avLst/>
          </a:prstGeom>
          <a:gradFill flip="none" rotWithShape="1">
            <a:gsLst>
              <a:gs pos="100000">
                <a:srgbClr val="666666">
                  <a:alpha val="0"/>
                </a:srgbClr>
              </a:gs>
              <a:gs pos="90000">
                <a:schemeClr val="bg1">
                  <a:alpha val="70000"/>
                </a:schemeClr>
              </a:gs>
              <a:gs pos="24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5" name="Rectangle 44"/>
          <p:cNvSpPr/>
          <p:nvPr userDrawn="1"/>
        </p:nvSpPr>
        <p:spPr>
          <a:xfrm>
            <a:off x="-7620" y="3789039"/>
            <a:ext cx="9166401" cy="1152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7226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CEB1-B1FA-49CE-B290-A1C7A4C6E925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4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97A331-28FE-4741-B2D8-6F92348B462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6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79208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B4787-D407-4837-9D65-5BA5DBAC7417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89FA09-98F7-4BEF-9DEB-005B64A2DBF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75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170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759B-4DD2-45FD-BD15-9AFA789C3956}" type="datetime1">
              <a:rPr lang="fr-FR" smtClean="0"/>
              <a:pPr>
                <a:defRPr/>
              </a:pPr>
              <a:t>31/10/2018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19700" y="6448425"/>
            <a:ext cx="1584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EF6DE5-1DF7-4834-8272-F7FF43621D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9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  <a:blipFill dpi="0" rotWithShape="1">
            <a:blip r:embed="rId15" cstate="print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0" y="788988"/>
            <a:ext cx="9144000" cy="7143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0" y="6299200"/>
            <a:ext cx="9144000" cy="71438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115888"/>
            <a:ext cx="85074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31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81B03C-DA97-4385-AF19-29B44C4EBE7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6" name="Image 4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3325" y="6399213"/>
            <a:ext cx="388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ZoneTexte 42"/>
          <p:cNvSpPr txBox="1">
            <a:spLocks noChangeArrowheads="1"/>
          </p:cNvSpPr>
          <p:nvPr/>
        </p:nvSpPr>
        <p:spPr bwMode="auto">
          <a:xfrm>
            <a:off x="7900988" y="6503988"/>
            <a:ext cx="127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000">
                <a:solidFill>
                  <a:schemeClr val="bg1"/>
                </a:solidFill>
                <a:latin typeface="Emitech Groupe" panose="02000500000000000000" pitchFamily="2" charset="0"/>
              </a:rPr>
              <a:t></a:t>
            </a:r>
            <a:endParaRPr lang="fr-FR" altLang="fr-FR" sz="200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7938" y="860425"/>
            <a:ext cx="547688" cy="5434013"/>
          </a:xfrm>
          <a:prstGeom prst="rect">
            <a:avLst/>
          </a:prstGeom>
          <a:gradFill>
            <a:gsLst>
              <a:gs pos="8000">
                <a:srgbClr val="666666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C62F-110A-4DAB-AD5F-F3329DA3F8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C6600"/>
          </a:solidFill>
          <a:latin typeface="Emitech Groupe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Emitech Groupe" panose="02000500000000000000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Emitech Groupe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Emitech Groupe" pitchFamily="2" charset="0"/>
        <a:buChar char="²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GROUPE EMITECH</a:t>
            </a:r>
            <a:br>
              <a:rPr lang="fr-FR" dirty="0"/>
            </a:br>
            <a:r>
              <a:rPr lang="fr-FR" sz="900" dirty="0" err="1"/>
              <a:t>EMITECH</a:t>
            </a:r>
            <a:r>
              <a:rPr lang="fr-FR" sz="900" dirty="0"/>
              <a:t> – EUROCEM – ADETESTS – ENVIRONNE'TECH – DIRAC – PIEME - LEFAE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Notre offre nucléaire</a:t>
            </a:r>
          </a:p>
        </p:txBody>
      </p:sp>
    </p:spTree>
    <p:extLst>
      <p:ext uri="{BB962C8B-B14F-4D97-AF65-F5344CB8AC3E}">
        <p14:creationId xmlns:p14="http://schemas.microsoft.com/office/powerpoint/2010/main" val="16745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métiers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dirty="0"/>
              <a:t>Nous proposons des services aux industriels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Conception de bancs d'essais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Maintenance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Etalonnage</a:t>
            </a:r>
          </a:p>
          <a:p>
            <a:pPr lvl="1"/>
            <a:endParaRPr lang="fr-FR" dirty="0">
              <a:solidFill>
                <a:srgbClr val="CC6600"/>
              </a:solidFill>
            </a:endParaRP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dirty="0"/>
              <a:t>Nous réalisons des prestations pour les particuliers et salariés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Mesures ANFR (ondes et santé)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Démarche HQE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Directive travailleur</a:t>
            </a:r>
          </a:p>
        </p:txBody>
      </p:sp>
    </p:spTree>
    <p:extLst>
      <p:ext uri="{BB962C8B-B14F-4D97-AF65-F5344CB8AC3E}">
        <p14:creationId xmlns:p14="http://schemas.microsoft.com/office/powerpoint/2010/main" val="42877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présence – </a:t>
            </a:r>
            <a:r>
              <a:rPr lang="fr-FR" dirty="0" smtClean="0"/>
              <a:t>16 </a:t>
            </a:r>
            <a:r>
              <a:rPr lang="fr-FR" dirty="0"/>
              <a:t>centres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654842" y="1291390"/>
            <a:ext cx="3031957" cy="483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Emitech Groupe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mitech Groupe" pitchFamily="2" charset="0"/>
              <a:buChar char="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fr-FR" cap="small" smtClean="0"/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Ile-de-France</a:t>
            </a:r>
          </a:p>
          <a:p>
            <a:pPr marL="444500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Montigny Le Bretonneux (2),</a:t>
            </a:r>
          </a:p>
          <a:p>
            <a:pPr marL="444500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Orgeval, Dourdan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Grand Est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Sochaux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Rhône-Alpes</a:t>
            </a:r>
            <a:r>
              <a:rPr lang="fr-FR" sz="4400" b="1" cap="small" smtClean="0"/>
              <a:t> 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 Lyon, Bourgoin-Jallieu, 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St-Chamond (St-Etienne et Chaponost)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Grand Sud 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</a:rPr>
              <a:t> </a:t>
            </a:r>
            <a:r>
              <a:rPr lang="fr-FR" smtClean="0">
                <a:solidFill>
                  <a:srgbClr val="CC6600"/>
                </a:solidFill>
                <a:latin typeface="+mn-lt"/>
              </a:rPr>
              <a:t>Montpellier, Marignane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Grand Ouest 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  <a:latin typeface="+mn-lt"/>
              </a:rPr>
              <a:t> Rennes, Angers (2)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fr-FR" sz="3300" b="1" cap="small" smtClean="0"/>
              <a:t>Sud Ouest </a:t>
            </a:r>
          </a:p>
          <a:p>
            <a:pPr marL="176213" indent="0" algn="r">
              <a:spcBef>
                <a:spcPts val="600"/>
              </a:spcBef>
              <a:buFont typeface="Arial" charset="0"/>
              <a:buNone/>
            </a:pPr>
            <a:r>
              <a:rPr lang="fr-FR" smtClean="0">
                <a:solidFill>
                  <a:srgbClr val="CC6600"/>
                </a:solidFill>
              </a:rPr>
              <a:t> </a:t>
            </a:r>
            <a:r>
              <a:rPr lang="fr-FR" smtClean="0">
                <a:solidFill>
                  <a:srgbClr val="CC6600"/>
                </a:solidFill>
                <a:latin typeface="+mn-lt"/>
              </a:rPr>
              <a:t>Angoulême, Toulouse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" y="1695169"/>
            <a:ext cx="5061098" cy="31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démarche qualité et R&amp;D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06" y="1513840"/>
            <a:ext cx="6393197" cy="45412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Un manuel qualité basé sur nos valeurs</a:t>
            </a:r>
          </a:p>
          <a:p>
            <a:pPr lvl="1"/>
            <a:r>
              <a:rPr lang="fr-FR" sz="1800" dirty="0"/>
              <a:t>Garantie d'un </a:t>
            </a:r>
            <a:r>
              <a:rPr lang="fr-FR" sz="1800" b="1" dirty="0">
                <a:solidFill>
                  <a:srgbClr val="CC6600"/>
                </a:solidFill>
              </a:rPr>
              <a:t>laboratoire tierce partie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(impartialité, indépendance, intégrité)</a:t>
            </a:r>
          </a:p>
          <a:p>
            <a:pPr lvl="1"/>
            <a:r>
              <a:rPr lang="fr-FR" sz="1800" dirty="0"/>
              <a:t>Des essais de référence : </a:t>
            </a:r>
            <a:r>
              <a:rPr lang="fr-FR" sz="1800" b="1" dirty="0">
                <a:solidFill>
                  <a:srgbClr val="CC6600"/>
                </a:solidFill>
              </a:rPr>
              <a:t>Traçabilité et métrologie</a:t>
            </a:r>
          </a:p>
          <a:p>
            <a:pPr lvl="1"/>
            <a:r>
              <a:rPr lang="fr-FR" sz="1800" dirty="0"/>
              <a:t>Le </a:t>
            </a:r>
            <a:r>
              <a:rPr lang="fr-FR" sz="1800" b="1" dirty="0">
                <a:solidFill>
                  <a:srgbClr val="CC6600"/>
                </a:solidFill>
              </a:rPr>
              <a:t>bien-fondé technique </a:t>
            </a:r>
            <a:r>
              <a:rPr lang="fr-FR" sz="1800" dirty="0"/>
              <a:t>de nos méthode d'essais et procédures</a:t>
            </a:r>
          </a:p>
          <a:p>
            <a:pPr lvl="1"/>
            <a:r>
              <a:rPr lang="fr-FR" sz="1800" dirty="0"/>
              <a:t>La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>
                <a:solidFill>
                  <a:srgbClr val="CC6600"/>
                </a:solidFill>
              </a:rPr>
              <a:t>confidentialité</a:t>
            </a:r>
            <a:r>
              <a:rPr lang="fr-FR" sz="1800" b="1" dirty="0">
                <a:solidFill>
                  <a:srgbClr val="CC3300"/>
                </a:solidFill>
              </a:rPr>
              <a:t> </a:t>
            </a:r>
            <a:r>
              <a:rPr lang="fr-FR" sz="1800" dirty="0"/>
              <a:t>de nos prestations</a:t>
            </a:r>
          </a:p>
          <a:p>
            <a:pPr lvl="1"/>
            <a:endParaRPr lang="fr-FR" sz="1600" dirty="0"/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solidFill>
                  <a:srgbClr val="CC6600"/>
                </a:solidFill>
                <a:latin typeface="Emitech Groupe" pitchFamily="2" charset="0"/>
              </a:rPr>
              <a:t>Accréditation Cofrac – Respect des exigences NF EN ISO/CEI 17025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Une démarche d'amélioration continue en collaboration avec nos clients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Nous accompagnons les projets innovants</a:t>
            </a:r>
          </a:p>
          <a:p>
            <a:endParaRPr lang="fr-FR" dirty="0"/>
          </a:p>
        </p:txBody>
      </p:sp>
      <p:pic>
        <p:nvPicPr>
          <p:cNvPr id="8" name="Picture 2" descr="D:\Travaux en cours\Modele_Presentation\C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13" y="4894185"/>
            <a:ext cx="1164262" cy="11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17" y="4909976"/>
            <a:ext cx="1112898" cy="11415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76" y="1507508"/>
            <a:ext cx="2390560" cy="25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5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qualité en dehors des essais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Accréditation Etalonnage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Laboratoire métrologie interne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Prestations externes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Accréditation Certification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Notification au titre des directives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CEM, RED, et R&amp;TTe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Etudes et validation de dossiers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Certificat d'examen UE de type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2" y="1961891"/>
            <a:ext cx="8524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06370" y="2284153"/>
            <a:ext cx="13541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mitech Groupe" panose="020005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Emitech Groupe" panose="02000500000000000000" pitchFamily="2" charset="0"/>
              <a:buChar char="²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Futura BdCn BT" panose="020B0706020204020204" pitchFamily="34" charset="0"/>
              </a:rPr>
              <a:t>ACCRÉDITATIONS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N° 2-5656 &amp; 2-5658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PORTEE DISPONIBLE SUR</a:t>
            </a:r>
            <a:b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</a:b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WWW.COFRAC.FR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82" y="4185011"/>
            <a:ext cx="853200" cy="169910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45526" y="4476801"/>
            <a:ext cx="13541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mitech Groupe" panose="020005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Emitech Groupe" panose="02000500000000000000" pitchFamily="2" charset="0"/>
              <a:buChar char="²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Futura BdCn BT" panose="020B0706020204020204" pitchFamily="34" charset="0"/>
              </a:rPr>
              <a:t>ACCRÉDITATION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N° 5-0549 rév.1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PORTEE DISPONIBLE SUR</a:t>
            </a:r>
            <a:b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</a:br>
            <a:r>
              <a:rPr lang="fr-FR" altLang="fr-FR" sz="1100" dirty="0">
                <a:solidFill>
                  <a:srgbClr val="000000"/>
                </a:solidFill>
                <a:latin typeface="Futura BdCn BT" panose="020B0706020204020204" pitchFamily="34" charset="0"/>
              </a:rPr>
              <a:t>WWW.COFRAC.FR</a:t>
            </a:r>
          </a:p>
        </p:txBody>
      </p:sp>
    </p:spTree>
    <p:extLst>
      <p:ext uri="{BB962C8B-B14F-4D97-AF65-F5344CB8AC3E}">
        <p14:creationId xmlns:p14="http://schemas.microsoft.com/office/powerpoint/2010/main" val="5070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force : nos clients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008556296"/>
              </p:ext>
            </p:extLst>
          </p:nvPr>
        </p:nvGraphicFramePr>
        <p:xfrm>
          <a:off x="5943788" y="3640509"/>
          <a:ext cx="3544191" cy="254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4203030"/>
            <a:ext cx="8229600" cy="2043447"/>
          </a:xfrm>
        </p:spPr>
        <p:txBody>
          <a:bodyPr>
            <a:normAutofit fontScale="92500" lnSpcReduction="20000"/>
          </a:bodyPr>
          <a:lstStyle/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sz="1700" dirty="0"/>
              <a:t>CA prévisionnel : </a:t>
            </a:r>
            <a:r>
              <a:rPr lang="fr-FR" sz="1700" b="1" dirty="0" smtClean="0">
                <a:solidFill>
                  <a:srgbClr val="CC6600"/>
                </a:solidFill>
                <a:latin typeface="+mn-lt"/>
              </a:rPr>
              <a:t>37,2 </a:t>
            </a:r>
            <a:r>
              <a:rPr lang="fr-FR" sz="1700" b="1" dirty="0">
                <a:solidFill>
                  <a:srgbClr val="CC6600"/>
                </a:solidFill>
                <a:latin typeface="+mn-lt"/>
              </a:rPr>
              <a:t>M€ </a:t>
            </a:r>
            <a:r>
              <a:rPr lang="fr-FR" sz="1700" dirty="0"/>
              <a:t>(10% export)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sz="1700" dirty="0"/>
              <a:t>180 campagnes d'essais réalisables simultanément</a:t>
            </a: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sz="1700" dirty="0"/>
              <a:t>Sur une année :</a:t>
            </a:r>
          </a:p>
          <a:p>
            <a:pPr lvl="1"/>
            <a:r>
              <a:rPr lang="fr-FR" sz="2000" dirty="0" smtClean="0">
                <a:solidFill>
                  <a:srgbClr val="CC6600"/>
                </a:solidFill>
              </a:rPr>
              <a:t>12 700 </a:t>
            </a:r>
            <a:r>
              <a:rPr lang="fr-FR" sz="2000" dirty="0">
                <a:solidFill>
                  <a:srgbClr val="CC6600"/>
                </a:solidFill>
              </a:rPr>
              <a:t>demandes émanant de près de </a:t>
            </a:r>
            <a:endParaRPr lang="fr-FR" sz="2000" dirty="0" smtClean="0">
              <a:solidFill>
                <a:srgbClr val="CC6600"/>
              </a:solidFill>
            </a:endParaRP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CC6600"/>
                </a:solidFill>
              </a:rPr>
              <a:t>      2 </a:t>
            </a:r>
            <a:r>
              <a:rPr lang="fr-FR" sz="2000" dirty="0">
                <a:solidFill>
                  <a:srgbClr val="CC6600"/>
                </a:solidFill>
              </a:rPr>
              <a:t>500 entreprises</a:t>
            </a:r>
          </a:p>
          <a:p>
            <a:pPr lvl="1"/>
            <a:r>
              <a:rPr lang="fr-FR" sz="2000" dirty="0" smtClean="0">
                <a:solidFill>
                  <a:srgbClr val="CC6600"/>
                </a:solidFill>
              </a:rPr>
              <a:t>19 100 </a:t>
            </a:r>
            <a:r>
              <a:rPr lang="fr-FR" sz="2000" dirty="0">
                <a:solidFill>
                  <a:srgbClr val="CC6600"/>
                </a:solidFill>
              </a:rPr>
              <a:t>jours d'essais</a:t>
            </a:r>
          </a:p>
          <a:p>
            <a:pPr lvl="1"/>
            <a:r>
              <a:rPr lang="fr-FR" sz="2000" dirty="0">
                <a:solidFill>
                  <a:srgbClr val="CC6600"/>
                </a:solidFill>
              </a:rPr>
              <a:t>4 </a:t>
            </a:r>
            <a:r>
              <a:rPr lang="fr-FR" sz="2000" dirty="0" smtClean="0">
                <a:solidFill>
                  <a:srgbClr val="CC6600"/>
                </a:solidFill>
              </a:rPr>
              <a:t>450 </a:t>
            </a:r>
            <a:r>
              <a:rPr lang="fr-FR" sz="2000" dirty="0">
                <a:solidFill>
                  <a:srgbClr val="CC6600"/>
                </a:solidFill>
              </a:rPr>
              <a:t>h de formation et ingénierie</a:t>
            </a:r>
          </a:p>
          <a:p>
            <a:endParaRPr lang="fr-FR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70324357"/>
              </p:ext>
            </p:extLst>
          </p:nvPr>
        </p:nvGraphicFramePr>
        <p:xfrm>
          <a:off x="2568103" y="1680091"/>
          <a:ext cx="6665348" cy="21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761974705"/>
              </p:ext>
            </p:extLst>
          </p:nvPr>
        </p:nvGraphicFramePr>
        <p:xfrm>
          <a:off x="1005191" y="894806"/>
          <a:ext cx="4879626" cy="319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666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équipes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8806" y="1513840"/>
            <a:ext cx="5198282" cy="4541203"/>
          </a:xfrm>
        </p:spPr>
        <p:txBody>
          <a:bodyPr/>
          <a:lstStyle/>
          <a:p>
            <a:r>
              <a:rPr lang="fr-FR" sz="2000" dirty="0"/>
              <a:t>Des femmes et des hommes de tous horizons et de toutes compétences</a:t>
            </a:r>
          </a:p>
          <a:p>
            <a:pPr lvl="1"/>
            <a:r>
              <a:rPr lang="fr-FR" sz="1800" dirty="0"/>
              <a:t>Chaque nouvelle acquisition d'entreprise nous enrichit de nouveaux collaborateurs</a:t>
            </a:r>
          </a:p>
          <a:p>
            <a:pPr lvl="1"/>
            <a:r>
              <a:rPr lang="fr-FR" sz="1800" dirty="0"/>
              <a:t>Une politique appuyée de promotion interne</a:t>
            </a:r>
          </a:p>
          <a:p>
            <a:pPr lvl="1"/>
            <a:r>
              <a:rPr lang="fr-FR" sz="1800" dirty="0"/>
              <a:t>Une politique constante de formation</a:t>
            </a:r>
          </a:p>
          <a:p>
            <a:pPr lvl="1"/>
            <a:r>
              <a:rPr lang="fr-FR" sz="1800" dirty="0"/>
              <a:t>Près de 40% d'ingénieurs et cadres</a:t>
            </a:r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r>
              <a:rPr lang="fr-FR" sz="2000" dirty="0"/>
              <a:t>Une souplesse hors normes</a:t>
            </a:r>
          </a:p>
          <a:p>
            <a:pPr lvl="1"/>
            <a:r>
              <a:rPr lang="fr-FR" sz="1800" dirty="0"/>
              <a:t>Travail possible en soirée, le week-end et en 2x8</a:t>
            </a:r>
          </a:p>
          <a:p>
            <a:pPr lvl="1"/>
            <a:r>
              <a:rPr lang="fr-FR" sz="1800" dirty="0"/>
              <a:t>Des missions sur site en France et dans le monde entier</a:t>
            </a:r>
          </a:p>
          <a:p>
            <a:endParaRPr lang="fr-FR" dirty="0"/>
          </a:p>
        </p:txBody>
      </p:sp>
      <p:pic>
        <p:nvPicPr>
          <p:cNvPr id="6" name="Picture 4" descr="C:\Users\ROGI.VENDARGUES2\Pictures\RX100\DCIM\101MSDCF\DSC0030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8543" y="1578429"/>
            <a:ext cx="3211286" cy="43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175343" y="5038813"/>
            <a:ext cx="5413181" cy="1152128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Programmes</a:t>
            </a:r>
            <a:r>
              <a:rPr lang="fr-FR" sz="1600" dirty="0">
                <a:solidFill>
                  <a:schemeClr val="accent2"/>
                </a:solidFill>
              </a:rPr>
              <a:t> </a:t>
            </a:r>
            <a:r>
              <a:rPr lang="fr-FR" sz="1600" b="1" dirty="0">
                <a:solidFill>
                  <a:schemeClr val="accent2"/>
                </a:solidFill>
              </a:rPr>
              <a:t>S</a:t>
            </a:r>
            <a:r>
              <a:rPr lang="fr-FR" sz="1600" dirty="0"/>
              <a:t>ervices </a:t>
            </a:r>
            <a:r>
              <a:rPr lang="fr-FR" sz="1600" b="1" dirty="0">
                <a:solidFill>
                  <a:schemeClr val="accent2"/>
                </a:solidFill>
              </a:rPr>
              <a:t>E</a:t>
            </a:r>
            <a:r>
              <a:rPr lang="fr-FR" sz="1600" dirty="0"/>
              <a:t>tudes </a:t>
            </a:r>
            <a:r>
              <a:rPr lang="fr-FR" sz="1600" b="1" dirty="0">
                <a:solidFill>
                  <a:schemeClr val="accent2"/>
                </a:solidFill>
              </a:rPr>
              <a:t>P</a:t>
            </a:r>
            <a:r>
              <a:rPr lang="fr-FR" sz="1600" dirty="0"/>
              <a:t>rojets </a:t>
            </a:r>
            <a:r>
              <a:rPr lang="fr-FR" sz="1600" b="1" dirty="0">
                <a:solidFill>
                  <a:schemeClr val="accent2"/>
                </a:solidFill>
              </a:rPr>
              <a:t>T</a:t>
            </a:r>
            <a:r>
              <a:rPr lang="fr-FR" sz="1600" dirty="0"/>
              <a:t>hermiques </a:t>
            </a:r>
            <a:r>
              <a:rPr lang="fr-FR" sz="1600" b="1" dirty="0">
                <a:solidFill>
                  <a:schemeClr val="accent2"/>
                </a:solidFill>
              </a:rPr>
              <a:t>E</a:t>
            </a:r>
            <a:r>
              <a:rPr lang="fr-FR" sz="1600" dirty="0"/>
              <a:t>t </a:t>
            </a:r>
            <a:r>
              <a:rPr lang="fr-FR" sz="1600" b="1" dirty="0">
                <a:solidFill>
                  <a:schemeClr val="accent2"/>
                </a:solidFill>
              </a:rPr>
              <a:t>N</a:t>
            </a:r>
            <a:r>
              <a:rPr lang="fr-FR" sz="1600" dirty="0"/>
              <a:t>ucléaires</a:t>
            </a:r>
            <a:endParaRPr lang="fr-FR" sz="1200" dirty="0"/>
          </a:p>
          <a:p>
            <a:r>
              <a:rPr lang="fr-FR" sz="1200" dirty="0"/>
              <a:t>	Centrales nucléaires, EDF, grand carénage, EPR, …</a:t>
            </a:r>
            <a:endParaRPr lang="fr-FR" sz="1600" dirty="0"/>
          </a:p>
          <a:p>
            <a:r>
              <a:rPr lang="fr-FR" sz="1600" b="1" dirty="0">
                <a:solidFill>
                  <a:schemeClr val="accent2"/>
                </a:solidFill>
              </a:rPr>
              <a:t>Programme ITER</a:t>
            </a:r>
            <a:r>
              <a:rPr lang="fr-FR" sz="1600" dirty="0"/>
              <a:t>* </a:t>
            </a:r>
          </a:p>
          <a:p>
            <a:pPr algn="r"/>
            <a:r>
              <a:rPr lang="fr-FR" sz="800" dirty="0"/>
              <a:t>* "le chemin" en latin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Notre offre dédiée au secteur nucléaire</a:t>
            </a:r>
          </a:p>
        </p:txBody>
      </p:sp>
    </p:spTree>
    <p:extLst>
      <p:ext uri="{BB962C8B-B14F-4D97-AF65-F5344CB8AC3E}">
        <p14:creationId xmlns:p14="http://schemas.microsoft.com/office/powerpoint/2010/main" val="37148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avec flèche vers la droite 5"/>
          <p:cNvSpPr/>
          <p:nvPr/>
        </p:nvSpPr>
        <p:spPr>
          <a:xfrm>
            <a:off x="457198" y="1289857"/>
            <a:ext cx="5370394" cy="3439234"/>
          </a:xfrm>
          <a:prstGeom prst="rightArrowCallout">
            <a:avLst>
              <a:gd name="adj1" fmla="val 25843"/>
              <a:gd name="adj2" fmla="val 33720"/>
              <a:gd name="adj3" fmla="val 11919"/>
              <a:gd name="adj4" fmla="val 864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compétence "normée" en essais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392072"/>
            <a:ext cx="4517409" cy="33301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ENSE070084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ind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A </a:t>
            </a:r>
            <a:r>
              <a:rPr lang="fr-FR" b="1" i="1" dirty="0">
                <a:solidFill>
                  <a:schemeClr val="bg1"/>
                </a:solidFill>
                <a:latin typeface="+mn-lt"/>
              </a:rPr>
              <a:t>(document EDF)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Qualification des matériels électriques aux conditions accidentelles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CRT 91.C. 112 (document EDF)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Tenue aux séismes des matériels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RCC-E Edition 2012 (document AFCEN)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– Règles de Conception et de Construction des matériels Electriques des îlots nucléaires et son cahier de données de projet associé.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61000-4-X en vigueur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CEM : toutes les normes de la série en vigueur + 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ENSECC060193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60068-2-30 mars 2006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Essais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Db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: Essai cyclique de chaleur humide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60068-2-1 avril 2007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Essais A : froid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60068-2-2 novembre 2007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Essais B : chaleur sèche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60068-2-14 septembre 2009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 Essais N : variation de température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60068-2-6 avril 2008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 Essai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Fc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: vibrations (sinusoïdales)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60068-2-27 juillet 2009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 Essais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Ea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et guide : chocs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60068-2-11 de 1999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 essai Ka : brouillard salin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 61000-6-4 de mars 2007 (norme européenne)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– CEM - Norme sur l'émission pour les environnements industriels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457198" y="4913195"/>
            <a:ext cx="5370394" cy="1344304"/>
          </a:xfrm>
          <a:prstGeom prst="rightArrowCallout">
            <a:avLst>
              <a:gd name="adj1" fmla="val 54269"/>
              <a:gd name="adj2" fmla="val 50000"/>
              <a:gd name="adj3" fmla="val 31208"/>
              <a:gd name="adj4" fmla="val 864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964072" y="1337481"/>
            <a:ext cx="2968388" cy="4920017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6951" y="4383642"/>
            <a:ext cx="3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62316" y="4962839"/>
            <a:ext cx="4517409" cy="12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Emitech Groupe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mitech Groupe" pitchFamily="2" charset="0"/>
              <a:buChar char="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CEI 61000-4-9 : essai d'immunité en champ magnétique impulsionnel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CEI 61000-4-10 : essai d'immunité en champ magnétique oscillatoire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CEI 61000-4-16 : essai d'immunité en perturbations conduites en mode commun de la gamme de fréquence de 0Hz à 150 Hz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ITER_D_43QDHR (MIL- STD 461F CE101/2) : Mesure d'émission conduite dans la gamme de fréquence de 30 Hz à 30MHz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ITER 98JL4W : Essai d'immunité au champ magnétique statique (DC)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40892" y="5931240"/>
            <a:ext cx="3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25" y="5352072"/>
            <a:ext cx="831701" cy="45483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984544" y="1495130"/>
            <a:ext cx="301615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bg1"/>
                </a:solidFill>
              </a:rPr>
              <a:t>Essai de tenue diélectrique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bg1"/>
                </a:solidFill>
              </a:rPr>
              <a:t>Mesure de la résistance d'isolement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bg1"/>
                </a:solidFill>
              </a:rPr>
              <a:t>Essais d’appréciation du comportement dans le temps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vieillissement thermique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chaleur sèche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froid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variations rapides de température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tenue aux vibrations mécaniques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tenue aux chocs mécaniques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cyclique de chaleur humide</a:t>
            </a:r>
          </a:p>
          <a:p>
            <a:pPr marL="450850" lvl="1" indent="-1714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fr-FR" sz="1000" dirty="0">
                <a:solidFill>
                  <a:schemeClr val="bg1"/>
                </a:solidFill>
              </a:rPr>
              <a:t>Essai de brouillard salin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bg1"/>
                </a:solidFill>
              </a:rPr>
              <a:t>Essais de Compatibilité Electromagnétique (CEM)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Emission rayonnée / émission conduite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aux décharges électrostatiques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aux champs RF &gt; 33 V/m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aux ondes de chocs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aux perturbations conduites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 champ magnétique à la fréquence du réseau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 champ magnétique impulsionnel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Coupures brèves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Ondes oscillatoires amorties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Perturbation conduite mode commun à la fréquence d réseau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1"/>
                </a:solidFill>
              </a:rPr>
              <a:t>Immunité aux ondes oscillatoires</a:t>
            </a:r>
          </a:p>
          <a:p>
            <a:pPr marL="450850" lvl="1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rgbClr val="FFC000"/>
                </a:solidFill>
              </a:rPr>
              <a:t>Immunité au champ magnétique statique DC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chemeClr val="bg1"/>
                </a:solidFill>
              </a:rPr>
              <a:t>Essais sismiques</a:t>
            </a:r>
            <a:endParaRPr lang="fr-FR" sz="1100" dirty="0">
              <a:solidFill>
                <a:schemeClr val="bg1"/>
              </a:solidFill>
            </a:endParaRPr>
          </a:p>
          <a:p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04751" y="2720933"/>
            <a:ext cx="113524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Matériels classés</a:t>
            </a:r>
          </a:p>
          <a:p>
            <a:pPr algn="ctr"/>
            <a:r>
              <a:rPr lang="fr-F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catégorie</a:t>
            </a:r>
          </a:p>
          <a:p>
            <a:pPr algn="ctr"/>
            <a:r>
              <a:rPr lang="fr-F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K2, K3 ou K3ad</a:t>
            </a:r>
          </a:p>
        </p:txBody>
      </p:sp>
    </p:spTree>
    <p:extLst>
      <p:ext uri="{BB962C8B-B14F-4D97-AF65-F5344CB8AC3E}">
        <p14:creationId xmlns:p14="http://schemas.microsoft.com/office/powerpoint/2010/main" val="38704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compétences hors normes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1597-91EE-4A91-9AA2-566CD6B342EA}" type="datetime1">
              <a:rPr lang="fr-FR" smtClean="0"/>
              <a:pPr/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457200" y="3951026"/>
            <a:ext cx="4094328" cy="2175137"/>
          </a:xfrm>
          <a:prstGeom prst="snip1Rect">
            <a:avLst>
              <a:gd name="adj" fmla="val 388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dirty="0"/>
          </a:p>
        </p:txBody>
      </p:sp>
      <p:sp>
        <p:nvSpPr>
          <p:cNvPr id="7" name="Rogner un rectangle à un seul coin 6"/>
          <p:cNvSpPr/>
          <p:nvPr/>
        </p:nvSpPr>
        <p:spPr>
          <a:xfrm flipV="1">
            <a:off x="477672" y="1600200"/>
            <a:ext cx="4094328" cy="2175137"/>
          </a:xfrm>
          <a:prstGeom prst="snip1Rect">
            <a:avLst>
              <a:gd name="adj" fmla="val 388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ogner un rectangle à un seul coin 7"/>
          <p:cNvSpPr/>
          <p:nvPr/>
        </p:nvSpPr>
        <p:spPr>
          <a:xfrm flipH="1" flipV="1">
            <a:off x="4751696" y="1600200"/>
            <a:ext cx="4094328" cy="2175137"/>
          </a:xfrm>
          <a:prstGeom prst="snip1Rect">
            <a:avLst>
              <a:gd name="adj" fmla="val 3885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endParaRPr lang="fr-FR" dirty="0"/>
          </a:p>
        </p:txBody>
      </p:sp>
      <p:sp>
        <p:nvSpPr>
          <p:cNvPr id="9" name="Rogner un rectangle à un seul coin 8"/>
          <p:cNvSpPr/>
          <p:nvPr/>
        </p:nvSpPr>
        <p:spPr>
          <a:xfrm flipH="1">
            <a:off x="4751696" y="3951026"/>
            <a:ext cx="4094328" cy="2175137"/>
          </a:xfrm>
          <a:prstGeom prst="snip1Rect">
            <a:avLst>
              <a:gd name="adj" fmla="val 388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7672" y="1651379"/>
            <a:ext cx="40738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180 campagnes d'essais menées simultanément dans nos laboratoires</a:t>
            </a:r>
          </a:p>
          <a:p>
            <a:pPr marL="177800"/>
            <a:endParaRPr lang="fr-FR" sz="1050" dirty="0">
              <a:solidFill>
                <a:schemeClr val="bg1"/>
              </a:solidFill>
              <a:latin typeface="Emitech Groupe" panose="02000500000000000000" pitchFamily="2" charset="0"/>
            </a:endParaRPr>
          </a:p>
          <a:p>
            <a:pPr marL="177800"/>
            <a:r>
              <a:rPr lang="fr-FR" dirty="0">
                <a:solidFill>
                  <a:schemeClr val="bg1"/>
                </a:solidFill>
              </a:rPr>
              <a:t>Possibilité de mener de front plusieurs qualifications complètes (Essais d'appréciation du comportement dans le temps, CEM, séismes, ….)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51695" y="1600200"/>
            <a:ext cx="418076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Processus de management des qualifications dans le domaine nucléaire</a:t>
            </a:r>
          </a:p>
          <a:p>
            <a:endParaRPr lang="fr-FR" sz="1100" dirty="0">
              <a:solidFill>
                <a:schemeClr val="bg1"/>
              </a:solidFill>
              <a:latin typeface="Emitech Groupe" panose="02000500000000000000" pitchFamily="2" charset="0"/>
            </a:endParaRPr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Rédaction de la PEE (Procédure d'Exécution d'Essais)</a:t>
            </a:r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Outil de planification avancé</a:t>
            </a:r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Délais de planification courts</a:t>
            </a:r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Taux de disponibilité des moyens </a:t>
            </a:r>
            <a:r>
              <a:rPr lang="fr-FR" sz="1600" spc="-150" dirty="0">
                <a:solidFill>
                  <a:schemeClr val="bg1"/>
                </a:solidFill>
              </a:rPr>
              <a:t>&gt;  95%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7672" y="3951026"/>
            <a:ext cx="4073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Des moyens d'essais dans des</a:t>
            </a:r>
          </a:p>
          <a:p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domaines complémentaires et dotés</a:t>
            </a:r>
          </a:p>
          <a:p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des capacités dimensionnelles requises</a:t>
            </a:r>
          </a:p>
          <a:p>
            <a:endParaRPr lang="fr-FR" sz="1000" dirty="0">
              <a:solidFill>
                <a:schemeClr val="bg1"/>
              </a:solidFill>
              <a:latin typeface="Emitech Groupe" panose="02000500000000000000" pitchFamily="2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Compatibilité Electromagnétique (cages systèmes)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Moyens d'essais environnementaux (ensembles de vibrations, enceintes, …)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Bancs séismes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751695" y="3951026"/>
            <a:ext cx="40738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Disponibilité de servitudes</a:t>
            </a:r>
          </a:p>
          <a:p>
            <a:pPr algn="r"/>
            <a:r>
              <a:rPr lang="fr-FR" sz="1600" dirty="0">
                <a:solidFill>
                  <a:schemeClr val="bg1"/>
                </a:solidFill>
                <a:latin typeface="Emitech Groupe" panose="02000500000000000000" pitchFamily="2" charset="0"/>
              </a:rPr>
              <a:t>souvent indispensables</a:t>
            </a:r>
          </a:p>
          <a:p>
            <a:endParaRPr lang="fr-FR" sz="1000" dirty="0">
              <a:solidFill>
                <a:schemeClr val="bg1"/>
              </a:solidFill>
              <a:latin typeface="Emitech Groupe" panose="02000500000000000000" pitchFamily="2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Mise sous tension électrique (DC : 0-600V, AC : 0-600 V / 50-400Hz, …)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Surveillance de tensions, courants, …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Mise en pression : air (&lt;10 bars), eau (&lt;50 bars) , huile (&lt;400 bars) 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circulation de fluide (eau, huile, ...)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8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Plus de 180 campagnes d'essais simultanées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27510016"/>
              </p:ext>
            </p:extLst>
          </p:nvPr>
        </p:nvGraphicFramePr>
        <p:xfrm>
          <a:off x="823609" y="1517515"/>
          <a:ext cx="7863191" cy="473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2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Notre actualité</a:t>
            </a:r>
          </a:p>
        </p:txBody>
      </p:sp>
    </p:spTree>
    <p:extLst>
      <p:ext uri="{BB962C8B-B14F-4D97-AF65-F5344CB8AC3E}">
        <p14:creationId xmlns:p14="http://schemas.microsoft.com/office/powerpoint/2010/main" val="2965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1" y="116632"/>
            <a:ext cx="8964489" cy="672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C6600"/>
                </a:solidFill>
                <a:latin typeface="Emitech Groupe" pitchFamily="2" charset="0"/>
                <a:ea typeface="+mj-ea"/>
                <a:cs typeface="+mj-cs"/>
              </a:defRPr>
            </a:lvl1pPr>
          </a:lstStyle>
          <a:p>
            <a:r>
              <a:rPr lang="fr-FR" sz="3200" spc="-150" dirty="0"/>
              <a:t>Notre accompagnement – Expertise et ingénierie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23663" y="978430"/>
            <a:ext cx="5893106" cy="4888491"/>
            <a:chOff x="214281" y="1094895"/>
            <a:chExt cx="8715437" cy="4792305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5072066" y="1785926"/>
              <a:ext cx="3643338" cy="3571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16200000" flipH="1">
              <a:off x="714348" y="1928802"/>
              <a:ext cx="3643338" cy="32147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7158" y="200024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Expression du besoin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24" y="2786058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Spécifications fonctionnelles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3643314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Conception générale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8860" y="450057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Conception détaillée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4265" y="5357825"/>
              <a:ext cx="2116982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Développement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0628" y="450057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Tests sous-ensembles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0760" y="3643314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Tests d’intégration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3701" y="2786058"/>
              <a:ext cx="1857388" cy="5293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Qualification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72330" y="200024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Recette / utilisation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14281" y="1094895"/>
              <a:ext cx="1428760" cy="42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Temps</a:t>
              </a:r>
            </a:p>
          </p:txBody>
        </p:sp>
        <p:cxnSp>
          <p:nvCxnSpPr>
            <p:cNvPr id="20" name="Connecteur droit avec flèche 19"/>
            <p:cNvCxnSpPr>
              <a:stCxn id="17" idx="1"/>
              <a:endCxn id="11" idx="3"/>
            </p:cNvCxnSpPr>
            <p:nvPr/>
          </p:nvCxnSpPr>
          <p:spPr>
            <a:xfrm flipH="1">
              <a:off x="2714612" y="3050745"/>
              <a:ext cx="392908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6" idx="1"/>
              <a:endCxn id="12" idx="3"/>
            </p:cNvCxnSpPr>
            <p:nvPr/>
          </p:nvCxnSpPr>
          <p:spPr>
            <a:xfrm flipH="1">
              <a:off x="3357554" y="3908001"/>
              <a:ext cx="26432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15" idx="1"/>
              <a:endCxn id="13" idx="3"/>
            </p:cNvCxnSpPr>
            <p:nvPr/>
          </p:nvCxnSpPr>
          <p:spPr>
            <a:xfrm flipH="1">
              <a:off x="4286248" y="4765257"/>
              <a:ext cx="71437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AutoShape 6" descr="http://www.bksv.com/~/media/New_Products/Structural%20Dynamics/Reflex%20Modal%20Analysis%20Type%208720%20and%208721/Analysis%20validation%20side-by-side.ashx?mh=600&amp;mw=600&amp;bc=wh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820271" y="1275996"/>
            <a:ext cx="5947316" cy="21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1431876" y="1596977"/>
            <a:ext cx="29557" cy="409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16200000">
            <a:off x="819552" y="1524258"/>
            <a:ext cx="96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Détail</a:t>
            </a:r>
          </a:p>
        </p:txBody>
      </p:sp>
      <p:sp>
        <p:nvSpPr>
          <p:cNvPr id="27" name="ZoneTexte 26"/>
          <p:cNvSpPr txBox="1"/>
          <p:nvPr/>
        </p:nvSpPr>
        <p:spPr>
          <a:xfrm rot="3756962">
            <a:off x="1609617" y="4234109"/>
            <a:ext cx="17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Phase conception</a:t>
            </a:r>
          </a:p>
        </p:txBody>
      </p:sp>
      <p:sp>
        <p:nvSpPr>
          <p:cNvPr id="28" name="ZoneTexte 27"/>
          <p:cNvSpPr txBox="1"/>
          <p:nvPr/>
        </p:nvSpPr>
        <p:spPr>
          <a:xfrm rot="18022743">
            <a:off x="6302873" y="4110135"/>
            <a:ext cx="17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Phase validation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49046" y="5989743"/>
            <a:ext cx="217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Phase de réalisation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450674" y="2288057"/>
            <a:ext cx="268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</a:rPr>
              <a:t>Alter-ego conception /validation</a:t>
            </a:r>
          </a:p>
        </p:txBody>
      </p:sp>
    </p:spTree>
    <p:extLst>
      <p:ext uri="{BB962C8B-B14F-4D97-AF65-F5344CB8AC3E}">
        <p14:creationId xmlns:p14="http://schemas.microsoft.com/office/powerpoint/2010/main" val="33953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1" y="116632"/>
            <a:ext cx="8964489" cy="672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C6600"/>
                </a:solidFill>
                <a:latin typeface="Emitech Groupe" pitchFamily="2" charset="0"/>
                <a:ea typeface="+mj-ea"/>
                <a:cs typeface="+mj-cs"/>
              </a:defRPr>
            </a:lvl1pPr>
          </a:lstStyle>
          <a:p>
            <a:r>
              <a:rPr lang="fr-FR" sz="3200" spc="-150" dirty="0"/>
              <a:t>Notre accompagnement – Expertise et ingénierie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23663" y="978430"/>
            <a:ext cx="5893106" cy="4888491"/>
            <a:chOff x="214281" y="1094895"/>
            <a:chExt cx="8715437" cy="4792305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5072066" y="1785926"/>
              <a:ext cx="3643338" cy="3571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16200000" flipH="1">
              <a:off x="714348" y="1928802"/>
              <a:ext cx="3643338" cy="32147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7158" y="200024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Expression du besoin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24" y="2786058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Spécifications fonctionnelles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3643314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Conception générale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8860" y="450057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Conception détaillée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4265" y="5357825"/>
              <a:ext cx="2116982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Développement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0628" y="450057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Tests sous-ensembles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0760" y="3643314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Tests d’intégration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3701" y="2786058"/>
              <a:ext cx="1857388" cy="5293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Qualification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72330" y="2000240"/>
              <a:ext cx="1857388" cy="5293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Recette / utilisation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14281" y="1094895"/>
              <a:ext cx="1428760" cy="42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Temps</a:t>
              </a:r>
            </a:p>
          </p:txBody>
        </p:sp>
        <p:cxnSp>
          <p:nvCxnSpPr>
            <p:cNvPr id="20" name="Connecteur droit avec flèche 19"/>
            <p:cNvCxnSpPr>
              <a:stCxn id="17" idx="1"/>
              <a:endCxn id="11" idx="3"/>
            </p:cNvCxnSpPr>
            <p:nvPr/>
          </p:nvCxnSpPr>
          <p:spPr>
            <a:xfrm flipH="1">
              <a:off x="2714612" y="3050745"/>
              <a:ext cx="392908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6" idx="1"/>
              <a:endCxn id="12" idx="3"/>
            </p:cNvCxnSpPr>
            <p:nvPr/>
          </p:nvCxnSpPr>
          <p:spPr>
            <a:xfrm flipH="1">
              <a:off x="3357554" y="3908001"/>
              <a:ext cx="26432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15" idx="1"/>
              <a:endCxn id="13" idx="3"/>
            </p:cNvCxnSpPr>
            <p:nvPr/>
          </p:nvCxnSpPr>
          <p:spPr>
            <a:xfrm flipH="1">
              <a:off x="4286248" y="4765257"/>
              <a:ext cx="71437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AutoShape 6" descr="http://www.bksv.com/~/media/New_Products/Structural%20Dynamics/Reflex%20Modal%20Analysis%20Type%208720%20and%208721/Analysis%20validation%20side-by-side.ashx?mh=600&amp;mw=600&amp;bc=wh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820271" y="1275996"/>
            <a:ext cx="5947316" cy="21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1431876" y="1596977"/>
            <a:ext cx="29557" cy="409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16200000">
            <a:off x="819552" y="1524258"/>
            <a:ext cx="96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Détail</a:t>
            </a:r>
          </a:p>
        </p:txBody>
      </p:sp>
      <p:sp>
        <p:nvSpPr>
          <p:cNvPr id="27" name="ZoneTexte 26"/>
          <p:cNvSpPr txBox="1"/>
          <p:nvPr/>
        </p:nvSpPr>
        <p:spPr>
          <a:xfrm rot="3756962">
            <a:off x="1609617" y="4234109"/>
            <a:ext cx="17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Phase conception</a:t>
            </a:r>
          </a:p>
        </p:txBody>
      </p:sp>
      <p:sp>
        <p:nvSpPr>
          <p:cNvPr id="28" name="ZoneTexte 27"/>
          <p:cNvSpPr txBox="1"/>
          <p:nvPr/>
        </p:nvSpPr>
        <p:spPr>
          <a:xfrm rot="18022743">
            <a:off x="6302873" y="4110135"/>
            <a:ext cx="17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Phase validation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49046" y="5989743"/>
            <a:ext cx="217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Phase de réalisation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450674" y="2288057"/>
            <a:ext cx="268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</a:rPr>
              <a:t>Alter-ego conception /validation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042" y="978430"/>
            <a:ext cx="7963468" cy="525859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58805" y="1513840"/>
            <a:ext cx="5861177" cy="4541203"/>
          </a:xfrm>
        </p:spPr>
        <p:txBody>
          <a:bodyPr/>
          <a:lstStyle/>
          <a:p>
            <a:r>
              <a:rPr lang="fr-FR" sz="2000" dirty="0"/>
              <a:t>Accompagnement durant votre qualification</a:t>
            </a:r>
          </a:p>
          <a:p>
            <a:pPr lvl="1"/>
            <a:r>
              <a:rPr lang="fr-FR" sz="2000" dirty="0"/>
              <a:t>suivi de qualification,</a:t>
            </a:r>
          </a:p>
          <a:p>
            <a:pPr lvl="1"/>
            <a:r>
              <a:rPr lang="fr-FR" sz="2000" dirty="0"/>
              <a:t>maîtrise d’essai</a:t>
            </a:r>
          </a:p>
          <a:p>
            <a:pPr lvl="1"/>
            <a:r>
              <a:rPr lang="fr-FR" sz="2000" dirty="0"/>
              <a:t>rédaction de QTP</a:t>
            </a:r>
          </a:p>
          <a:p>
            <a:pPr lvl="1"/>
            <a:r>
              <a:rPr lang="fr-FR" sz="2000" dirty="0"/>
              <a:t>pilotage de projet</a:t>
            </a:r>
          </a:p>
          <a:p>
            <a:r>
              <a:rPr lang="fr-FR" sz="2000" dirty="0"/>
              <a:t>Ingénierie et expertise en complément</a:t>
            </a:r>
          </a:p>
          <a:p>
            <a:pPr lvl="1"/>
            <a:r>
              <a:rPr lang="fr-FR" sz="2000" dirty="0"/>
              <a:t>mécanique : dimensionnement et conception d’outillage</a:t>
            </a:r>
          </a:p>
          <a:p>
            <a:pPr lvl="1"/>
            <a:r>
              <a:rPr lang="fr-FR" sz="2000" dirty="0"/>
              <a:t>calcul de structure</a:t>
            </a:r>
          </a:p>
          <a:p>
            <a:pPr lvl="1"/>
            <a:r>
              <a:rPr lang="fr-FR" sz="2000" dirty="0"/>
              <a:t>calcul de dommage par fatigue</a:t>
            </a:r>
          </a:p>
          <a:p>
            <a:pPr lvl="1"/>
            <a:r>
              <a:rPr lang="fr-FR" sz="2000" dirty="0"/>
              <a:t>calcul thermique et fluide</a:t>
            </a:r>
          </a:p>
          <a:p>
            <a:pPr lvl="1"/>
            <a:r>
              <a:rPr lang="fr-FR" sz="2000" dirty="0"/>
              <a:t>personnalisation d’essai</a:t>
            </a:r>
          </a:p>
          <a:p>
            <a:pPr lvl="1"/>
            <a:r>
              <a:rPr lang="fr-FR" sz="2000" dirty="0"/>
              <a:t>analyse modale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20398" r="12239" b="8856"/>
          <a:stretch/>
        </p:blipFill>
        <p:spPr>
          <a:xfrm>
            <a:off x="7005435" y="4703896"/>
            <a:ext cx="2065980" cy="157439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9702" r="11269" b="8955"/>
          <a:stretch/>
        </p:blipFill>
        <p:spPr>
          <a:xfrm>
            <a:off x="6988815" y="3091993"/>
            <a:ext cx="2198095" cy="162813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9900" r="12985" b="8955"/>
          <a:stretch/>
        </p:blipFill>
        <p:spPr>
          <a:xfrm>
            <a:off x="6980374" y="1435882"/>
            <a:ext cx="2167772" cy="16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115888"/>
            <a:ext cx="9135209" cy="673100"/>
          </a:xfrm>
        </p:spPr>
        <p:txBody>
          <a:bodyPr/>
          <a:lstStyle/>
          <a:p>
            <a:r>
              <a:rPr lang="fr-FR" spc="-150" dirty="0"/>
              <a:t>Pourquoi vous adresser à notre Groupe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1016"/>
            <a:ext cx="4399325" cy="1879981"/>
          </a:xfrm>
        </p:spPr>
        <p:txBody>
          <a:bodyPr/>
          <a:lstStyle/>
          <a:p>
            <a:r>
              <a:rPr lang="fr-FR" sz="1800" dirty="0"/>
              <a:t>Notre offre est globale avec une forte valeur ajoutée dans l’accompagnement des essais</a:t>
            </a:r>
          </a:p>
          <a:p>
            <a:r>
              <a:rPr lang="fr-FR" sz="1800" dirty="0"/>
              <a:t>Notre disponibilité des moyens est garante de vos impératifs de délais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701821" y="3479627"/>
            <a:ext cx="3923730" cy="26544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Une prestation globale forgée par la synergie ingénierie et laboratoire</a:t>
            </a:r>
          </a:p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Un retour d’expérience des essais et des mesures</a:t>
            </a:r>
          </a:p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Un interlocuteur unique</a:t>
            </a:r>
          </a:p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Réactivité, expertise, capacité d’essais</a:t>
            </a:r>
          </a:p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Nos servitudes (hydraulique, électrique, pneumatique, monitoring)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2714" y="3528387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Ce qui nous différencie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914400" y="3897719"/>
            <a:ext cx="35211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ndir un rectangle avec un coin diagonal 10"/>
          <p:cNvSpPr/>
          <p:nvPr/>
        </p:nvSpPr>
        <p:spPr>
          <a:xfrm>
            <a:off x="4958211" y="3479627"/>
            <a:ext cx="3923730" cy="265448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b="1" dirty="0"/>
              <a:t>Marquage CE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400" dirty="0"/>
              <a:t>Nous accompagnons nos clients dans leur déclarations UE de conformité notamment pour les directives CEM, Basse Tension et RED.</a:t>
            </a:r>
            <a:br>
              <a:rPr lang="fr-FR" sz="1400" dirty="0"/>
            </a:br>
            <a:r>
              <a:rPr lang="fr-FR" sz="1400" dirty="0"/>
              <a:t>Nous pouvons compléter votre campagne de qualification par les essais requis afin d'optimiser les démarches</a:t>
            </a:r>
          </a:p>
          <a:p>
            <a:pPr marL="177800" lvl="0" indent="-177800"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1600" b="1" dirty="0"/>
              <a:t>Schéma OC et marchés exports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69104" y="3528387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Emitech Groupe" panose="02000500000000000000" pitchFamily="2" charset="0"/>
              </a:rPr>
              <a:t>Ce que nous pouvons faire en +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5170790" y="3897719"/>
            <a:ext cx="35211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arme 13"/>
          <p:cNvSpPr/>
          <p:nvPr/>
        </p:nvSpPr>
        <p:spPr>
          <a:xfrm>
            <a:off x="5424985" y="1486632"/>
            <a:ext cx="3456956" cy="1884365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400" dirty="0"/>
              <a:t>Assurance de vos matériels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400" dirty="0"/>
              <a:t>Pilotage des sous-traitances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400" dirty="0"/>
              <a:t>Gestion des transports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400" dirty="0"/>
              <a:t>Habilité pour vos mesures sur sites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400" dirty="0"/>
              <a:t>Stockage de vos matériels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 flipV="1">
            <a:off x="6077626" y="1800077"/>
            <a:ext cx="2685118" cy="100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87347" y="1507434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Emitech Groupe" panose="02000500000000000000" pitchFamily="2" charset="0"/>
              </a:rPr>
              <a:t>Nous vous proposons aussi</a:t>
            </a:r>
          </a:p>
        </p:txBody>
      </p:sp>
    </p:spTree>
    <p:extLst>
      <p:ext uri="{BB962C8B-B14F-4D97-AF65-F5344CB8AC3E}">
        <p14:creationId xmlns:p14="http://schemas.microsoft.com/office/powerpoint/2010/main" val="10036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175343" y="5038813"/>
            <a:ext cx="5413181" cy="1152128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Programmes</a:t>
            </a:r>
            <a:r>
              <a:rPr lang="fr-FR" sz="1600" dirty="0">
                <a:solidFill>
                  <a:schemeClr val="accent2"/>
                </a:solidFill>
              </a:rPr>
              <a:t> </a:t>
            </a:r>
            <a:r>
              <a:rPr lang="fr-FR" sz="1600" b="1" dirty="0">
                <a:solidFill>
                  <a:schemeClr val="accent2"/>
                </a:solidFill>
              </a:rPr>
              <a:t>S</a:t>
            </a:r>
            <a:r>
              <a:rPr lang="fr-FR" sz="1600" dirty="0"/>
              <a:t>ervices </a:t>
            </a:r>
            <a:r>
              <a:rPr lang="fr-FR" sz="1600" b="1" dirty="0">
                <a:solidFill>
                  <a:schemeClr val="accent2"/>
                </a:solidFill>
              </a:rPr>
              <a:t>E</a:t>
            </a:r>
            <a:r>
              <a:rPr lang="fr-FR" sz="1600" dirty="0"/>
              <a:t>tudes </a:t>
            </a:r>
            <a:r>
              <a:rPr lang="fr-FR" sz="1600" b="1" dirty="0">
                <a:solidFill>
                  <a:schemeClr val="accent2"/>
                </a:solidFill>
              </a:rPr>
              <a:t>P</a:t>
            </a:r>
            <a:r>
              <a:rPr lang="fr-FR" sz="1600" dirty="0"/>
              <a:t>rojets </a:t>
            </a:r>
            <a:r>
              <a:rPr lang="fr-FR" sz="1600" b="1" dirty="0">
                <a:solidFill>
                  <a:schemeClr val="accent2"/>
                </a:solidFill>
              </a:rPr>
              <a:t>T</a:t>
            </a:r>
            <a:r>
              <a:rPr lang="fr-FR" sz="1600" dirty="0"/>
              <a:t>hermiques </a:t>
            </a:r>
            <a:r>
              <a:rPr lang="fr-FR" sz="1600" b="1" dirty="0">
                <a:solidFill>
                  <a:schemeClr val="accent2"/>
                </a:solidFill>
              </a:rPr>
              <a:t>E</a:t>
            </a:r>
            <a:r>
              <a:rPr lang="fr-FR" sz="1600" dirty="0"/>
              <a:t>t </a:t>
            </a:r>
            <a:r>
              <a:rPr lang="fr-FR" sz="1600" b="1" dirty="0">
                <a:solidFill>
                  <a:schemeClr val="accent2"/>
                </a:solidFill>
              </a:rPr>
              <a:t>N</a:t>
            </a:r>
            <a:r>
              <a:rPr lang="fr-FR" sz="1600" dirty="0"/>
              <a:t>ucléaires</a:t>
            </a:r>
            <a:endParaRPr lang="fr-FR" sz="1200" dirty="0"/>
          </a:p>
          <a:p>
            <a:r>
              <a:rPr lang="fr-FR" sz="1200" dirty="0"/>
              <a:t>	Centrales nucléaires, EDF, grand carénage, EPR, …</a:t>
            </a:r>
            <a:endParaRPr lang="fr-FR" sz="1600" dirty="0"/>
          </a:p>
          <a:p>
            <a:r>
              <a:rPr lang="fr-FR" sz="1600" b="1" dirty="0">
                <a:solidFill>
                  <a:schemeClr val="accent2"/>
                </a:solidFill>
              </a:rPr>
              <a:t>Programme ITER</a:t>
            </a:r>
            <a:r>
              <a:rPr lang="fr-FR" sz="1600" dirty="0"/>
              <a:t>* </a:t>
            </a:r>
          </a:p>
          <a:p>
            <a:pPr algn="r"/>
            <a:r>
              <a:rPr lang="fr-FR" sz="800" dirty="0"/>
              <a:t>* "le chemin" en latin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pc="-150" dirty="0"/>
              <a:t>Quelques moyens dédiés au secteur nucléaire</a:t>
            </a:r>
          </a:p>
        </p:txBody>
      </p:sp>
    </p:spTree>
    <p:extLst>
      <p:ext uri="{BB962C8B-B14F-4D97-AF65-F5344CB8AC3E}">
        <p14:creationId xmlns:p14="http://schemas.microsoft.com/office/powerpoint/2010/main" val="21329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Banc d’essais séismes « ensemble »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78464" y="13450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Moyens d'essais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+mn-lt"/>
              </a:rPr>
              <a:t>Excitation simultanée horizontale et verticale.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+mn-lt"/>
              </a:rPr>
              <a:t>Force </a:t>
            </a:r>
            <a:r>
              <a:rPr lang="fr-FR" sz="1600" dirty="0" smtClean="0">
                <a:latin typeface="+mn-lt"/>
              </a:rPr>
              <a:t>axes Horizontal et Vertical : 150 </a:t>
            </a:r>
            <a:r>
              <a:rPr lang="fr-FR" sz="1600" dirty="0" err="1">
                <a:latin typeface="+mn-lt"/>
              </a:rPr>
              <a:t>kN</a:t>
            </a:r>
            <a:endParaRPr lang="fr-FR" sz="16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Fréquences</a:t>
            </a:r>
            <a:r>
              <a:rPr lang="fr-FR" sz="1600" dirty="0">
                <a:latin typeface="+mn-lt"/>
              </a:rPr>
              <a:t>: 0.1 Hz to 100 Hz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+mn-lt"/>
              </a:rPr>
              <a:t>Déplacements max: 250 mm </a:t>
            </a:r>
            <a:r>
              <a:rPr lang="fr-FR" sz="1600" dirty="0" err="1">
                <a:latin typeface="+mn-lt"/>
              </a:rPr>
              <a:t>càc</a:t>
            </a:r>
            <a:endParaRPr lang="fr-FR" sz="16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+mn-lt"/>
              </a:rPr>
              <a:t>Dimensions table : </a:t>
            </a:r>
            <a:r>
              <a:rPr lang="fr-FR" sz="1600" dirty="0" smtClean="0">
                <a:latin typeface="+mn-lt"/>
              </a:rPr>
              <a:t>1,2 </a:t>
            </a:r>
            <a:r>
              <a:rPr lang="fr-FR" sz="1600" dirty="0">
                <a:latin typeface="+mn-lt"/>
              </a:rPr>
              <a:t>x 1,2 </a:t>
            </a:r>
            <a:r>
              <a:rPr lang="fr-FR" sz="1600" dirty="0" smtClean="0">
                <a:latin typeface="+mn-lt"/>
              </a:rPr>
              <a:t>mm</a:t>
            </a:r>
            <a:endParaRPr lang="fr-FR" sz="16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+mn-lt"/>
              </a:rPr>
              <a:t>Charge maximale: </a:t>
            </a:r>
            <a:r>
              <a:rPr lang="fr-FR" sz="1600" dirty="0" smtClean="0">
                <a:latin typeface="+mn-lt"/>
              </a:rPr>
              <a:t>3000 </a:t>
            </a:r>
            <a:r>
              <a:rPr lang="fr-FR" sz="1600" dirty="0">
                <a:latin typeface="+mn-lt"/>
              </a:rPr>
              <a:t>kg</a:t>
            </a:r>
          </a:p>
        </p:txBody>
      </p:sp>
      <p:pic>
        <p:nvPicPr>
          <p:cNvPr id="8" name="Picture 2" descr="G:\Mes documents PVE\ET- labo ancien dossier\NJO\JOANNAN\Essais séisme\MAEC 21243\SAM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38" y="3218938"/>
            <a:ext cx="2135675" cy="28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22320" y="3473778"/>
            <a:ext cx="846191" cy="1748190"/>
          </a:xfrm>
          <a:prstGeom prst="roundRect">
            <a:avLst/>
          </a:prstGeom>
          <a:solidFill>
            <a:srgbClr val="FF99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G:\Mes documents PVE\doc BURO PVE\ET- Labo\Cellule spéciale\ener 20522\photo 2\SAM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8" y="4163058"/>
            <a:ext cx="2545337" cy="19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1448233" y="4546749"/>
            <a:ext cx="1201480" cy="780223"/>
          </a:xfrm>
          <a:prstGeom prst="round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s1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4460" y="4163058"/>
            <a:ext cx="2166612" cy="19109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51" y="925211"/>
            <a:ext cx="3982259" cy="209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7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Banc d’essais séismes « composants »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78464" y="13450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Moyens d'essais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Excitation simultanée horizontale et verticale.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Force axe </a:t>
            </a:r>
            <a:r>
              <a:rPr lang="fr-FR" sz="1600" dirty="0" smtClean="0"/>
              <a:t>Horizontal et Vertical : 150 </a:t>
            </a:r>
            <a:r>
              <a:rPr lang="fr-FR" sz="1600" dirty="0"/>
              <a:t>kN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/>
              <a:t>Fréquences</a:t>
            </a:r>
            <a:r>
              <a:rPr lang="fr-FR" sz="1600" dirty="0"/>
              <a:t>: 0.1 Hz to 100 Hz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Déplacements max: 250 mm </a:t>
            </a:r>
            <a:r>
              <a:rPr lang="fr-FR" sz="1600" dirty="0" err="1"/>
              <a:t>càc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Dimensions table : </a:t>
            </a:r>
            <a:r>
              <a:rPr lang="fr-FR" sz="1600" dirty="0" smtClean="0"/>
              <a:t>1200 </a:t>
            </a:r>
            <a:r>
              <a:rPr lang="fr-FR" sz="1600" dirty="0"/>
              <a:t>x </a:t>
            </a:r>
            <a:r>
              <a:rPr lang="fr-FR" sz="1600" dirty="0" smtClean="0"/>
              <a:t>1200 mm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Charge maximale: </a:t>
            </a:r>
            <a:r>
              <a:rPr lang="fr-FR" sz="1600" dirty="0" smtClean="0"/>
              <a:t>3000 </a:t>
            </a:r>
            <a:r>
              <a:rPr lang="fr-FR" sz="1600" dirty="0"/>
              <a:t>kg</a:t>
            </a:r>
            <a:endParaRPr lang="fr-FR" sz="16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08" y="4869711"/>
            <a:ext cx="258301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4194" r="6128" b="19179"/>
          <a:stretch/>
        </p:blipFill>
        <p:spPr bwMode="auto">
          <a:xfrm>
            <a:off x="6394690" y="1467673"/>
            <a:ext cx="2227707" cy="17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t="13460" r="32686" b="15645"/>
          <a:stretch/>
        </p:blipFill>
        <p:spPr bwMode="auto">
          <a:xfrm>
            <a:off x="6378833" y="3790522"/>
            <a:ext cx="2243565" cy="22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C000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8" y="4146388"/>
            <a:ext cx="2545337" cy="19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9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C9B6E-8960-41B4-87E4-99AF05FE1006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BE3B-2FB7-450F-8864-DB3EAFD2B289}" type="slidenum">
              <a:rPr lang="fr-FR" altLang="fr-FR" smtClean="0"/>
              <a:pPr/>
              <a:t>26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665" b="-9261"/>
          <a:stretch/>
        </p:blipFill>
        <p:spPr>
          <a:xfrm>
            <a:off x="5356760" y="2135875"/>
            <a:ext cx="3363600" cy="2251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058" b="4890"/>
          <a:stretch/>
        </p:blipFill>
        <p:spPr>
          <a:xfrm>
            <a:off x="5356760" y="4635298"/>
            <a:ext cx="3363600" cy="155396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388" y="115888"/>
            <a:ext cx="8507412" cy="6731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CC6600"/>
                </a:solidFill>
                <a:latin typeface="Emitech Groupe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6600"/>
                </a:solidFill>
                <a:latin typeface="Emitech Groupe" panose="02000500000000000000" pitchFamily="2" charset="0"/>
              </a:defRPr>
            </a:lvl9pPr>
          </a:lstStyle>
          <a:p>
            <a:r>
              <a:rPr lang="fr-FR" dirty="0"/>
              <a:t>Moyens types laboratoires CEM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10718" y="1500192"/>
            <a:ext cx="5084614" cy="45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Emitech Groupe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mitech Groupe" pitchFamily="2" charset="0"/>
              <a:buChar char="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Cage semi anéchoïque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400" dirty="0">
                <a:latin typeface="+mn-lt"/>
              </a:rPr>
              <a:t>Conforme en émission rayonnée à 3 m selon CISPR 16-2-3 / EN 61000-6-4 et en immunité rayonnée selon EN 61000-4-3</a:t>
            </a:r>
          </a:p>
          <a:p>
            <a:r>
              <a:rPr lang="fr-FR" sz="1600" dirty="0"/>
              <a:t>Immunité RF &gt; 33 V/m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400" dirty="0">
                <a:latin typeface="+mn-lt"/>
              </a:rPr>
              <a:t>Compatibles avec les niveaux de sévérités spécifiques de l’ENSECC060193</a:t>
            </a:r>
          </a:p>
          <a:p>
            <a:r>
              <a:rPr lang="fr-FR" sz="1600" dirty="0"/>
              <a:t>Générateurs pour l’ensemble des normes EN 61000-4-x</a:t>
            </a:r>
          </a:p>
          <a:p>
            <a:pPr lvl="1"/>
            <a:r>
              <a:rPr lang="fr-FR" sz="1200" dirty="0">
                <a:latin typeface="+mn-lt"/>
              </a:rPr>
              <a:t>Décharges électrostatiques (4-2)</a:t>
            </a:r>
          </a:p>
          <a:p>
            <a:pPr lvl="1"/>
            <a:r>
              <a:rPr lang="fr-FR" sz="1200" dirty="0">
                <a:latin typeface="+mn-lt"/>
              </a:rPr>
              <a:t>Transitoires rapides en salves (4-4)</a:t>
            </a:r>
          </a:p>
          <a:p>
            <a:pPr lvl="1"/>
            <a:r>
              <a:rPr lang="fr-FR" sz="1200" dirty="0">
                <a:latin typeface="+mn-lt"/>
              </a:rPr>
              <a:t>Ondes de chocs (4-5)</a:t>
            </a:r>
          </a:p>
          <a:p>
            <a:pPr lvl="1"/>
            <a:r>
              <a:rPr lang="fr-FR" sz="1200" dirty="0">
                <a:latin typeface="+mn-lt"/>
              </a:rPr>
              <a:t>Perturbation conduites induites par les champs électromagnétiques (4-6)</a:t>
            </a:r>
          </a:p>
          <a:p>
            <a:pPr lvl="1"/>
            <a:r>
              <a:rPr lang="fr-FR" sz="1200" dirty="0">
                <a:latin typeface="+mn-lt"/>
              </a:rPr>
              <a:t>Champ magnétique 50 Hz (4-8)</a:t>
            </a:r>
          </a:p>
          <a:p>
            <a:pPr lvl="1"/>
            <a:r>
              <a:rPr lang="fr-FR" sz="1200" dirty="0">
                <a:latin typeface="+mn-lt"/>
              </a:rPr>
              <a:t>Champ magnétique impulsionnel (4-9)</a:t>
            </a:r>
          </a:p>
          <a:p>
            <a:pPr lvl="1"/>
            <a:r>
              <a:rPr lang="fr-FR" sz="1200" dirty="0">
                <a:latin typeface="+mn-lt"/>
              </a:rPr>
              <a:t>Microcoupures (4-11)</a:t>
            </a:r>
          </a:p>
          <a:p>
            <a:pPr lvl="1"/>
            <a:r>
              <a:rPr lang="fr-FR" sz="1200" dirty="0">
                <a:latin typeface="+mn-lt"/>
              </a:rPr>
              <a:t>Ondes sinusoïdales amorties (4-12)</a:t>
            </a:r>
          </a:p>
          <a:p>
            <a:pPr lvl="1"/>
            <a:r>
              <a:rPr lang="fr-FR" sz="1200" dirty="0">
                <a:latin typeface="+mn-lt"/>
              </a:rPr>
              <a:t>Perturbations conduites de mode commun basse fréquence (4-16)</a:t>
            </a:r>
          </a:p>
          <a:p>
            <a:pPr lvl="1"/>
            <a:r>
              <a:rPr lang="fr-FR" sz="1200" dirty="0">
                <a:latin typeface="+mn-lt"/>
              </a:rPr>
              <a:t>Ondes oscillatoires amorties (4-18)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0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115888"/>
            <a:ext cx="8759897" cy="673100"/>
          </a:xfrm>
        </p:spPr>
        <p:txBody>
          <a:bodyPr/>
          <a:lstStyle/>
          <a:p>
            <a:r>
              <a:rPr lang="fr-FR" spc="-150" dirty="0"/>
              <a:t>Immunité au champ magnétique statique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57" y="1774208"/>
            <a:ext cx="2449148" cy="229796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8806" y="1513840"/>
            <a:ext cx="5198282" cy="45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Emitech Groupe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mitech Groupe" pitchFamily="2" charset="0"/>
              <a:buChar char="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Un essai issu d'une spécificité de l'environnement ITER</a:t>
            </a:r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pPr lvl="1"/>
            <a:endParaRPr lang="fr-FR" sz="1600" b="1" dirty="0"/>
          </a:p>
          <a:p>
            <a:r>
              <a:rPr lang="fr-FR" sz="2000" dirty="0"/>
              <a:t>Spécification 98JL4W</a:t>
            </a:r>
          </a:p>
          <a:p>
            <a:pPr lvl="1"/>
            <a:r>
              <a:rPr lang="fr-FR" sz="1800" dirty="0"/>
              <a:t>5 niveaux de sévérité de 7,5 </a:t>
            </a:r>
            <a:r>
              <a:rPr lang="fr-FR" sz="1800" dirty="0" err="1"/>
              <a:t>mT</a:t>
            </a:r>
            <a:r>
              <a:rPr lang="fr-FR" sz="1800" dirty="0"/>
              <a:t> à 120 </a:t>
            </a:r>
            <a:r>
              <a:rPr lang="fr-FR" sz="1800" dirty="0" err="1"/>
              <a:t>mT</a:t>
            </a:r>
            <a:endParaRPr lang="fr-FR" sz="1800" dirty="0"/>
          </a:p>
          <a:p>
            <a:r>
              <a:rPr lang="fr-FR" sz="2000" dirty="0"/>
              <a:t>Bobines d'induction à section carrée</a:t>
            </a:r>
          </a:p>
          <a:p>
            <a:pPr lvl="1"/>
            <a:r>
              <a:rPr lang="fr-FR" sz="1800" dirty="0"/>
              <a:t>Champ H : 100 </a:t>
            </a:r>
            <a:r>
              <a:rPr lang="fr-FR" sz="1800" dirty="0" err="1"/>
              <a:t>mT</a:t>
            </a:r>
            <a:r>
              <a:rPr lang="fr-FR" sz="1800" dirty="0"/>
              <a:t> durant 5 minutes toutes les 30 minutes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r="10120"/>
          <a:stretch/>
        </p:blipFill>
        <p:spPr>
          <a:xfrm>
            <a:off x="1760561" y="2265529"/>
            <a:ext cx="2163171" cy="17559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0" y="3590106"/>
            <a:ext cx="898058" cy="427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55" y="4082877"/>
            <a:ext cx="2475550" cy="177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avec flèche vers la droite 10"/>
          <p:cNvSpPr/>
          <p:nvPr/>
        </p:nvSpPr>
        <p:spPr>
          <a:xfrm>
            <a:off x="900751" y="2271353"/>
            <a:ext cx="727459" cy="1743284"/>
          </a:xfrm>
          <a:prstGeom prst="rightArrowCallout">
            <a:avLst>
              <a:gd name="adj1" fmla="val 54269"/>
              <a:gd name="adj2" fmla="val 73451"/>
              <a:gd name="adj3" fmla="val 31208"/>
              <a:gd name="adj4" fmla="val 550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droite 11"/>
          <p:cNvSpPr/>
          <p:nvPr/>
        </p:nvSpPr>
        <p:spPr>
          <a:xfrm flipH="1">
            <a:off x="4064362" y="2260650"/>
            <a:ext cx="727459" cy="1743284"/>
          </a:xfrm>
          <a:prstGeom prst="rightArrowCallout">
            <a:avLst>
              <a:gd name="adj1" fmla="val 54269"/>
              <a:gd name="adj2" fmla="val 73451"/>
              <a:gd name="adj3" fmla="val 31208"/>
              <a:gd name="adj4" fmla="val 550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1800" dirty="0"/>
              <a:t>www.emitech.fr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64870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Notre boîte à outil "mise sur le marché"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06" y="1513840"/>
            <a:ext cx="5027594" cy="454120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En Europe</a:t>
            </a:r>
          </a:p>
          <a:p>
            <a:pPr lvl="1"/>
            <a:r>
              <a:rPr lang="fr-FR" sz="1600" b="1" dirty="0">
                <a:solidFill>
                  <a:srgbClr val="CC6600"/>
                </a:solidFill>
              </a:rPr>
              <a:t>Marquage CE </a:t>
            </a:r>
            <a:r>
              <a:rPr lang="fr-FR" sz="1600" dirty="0"/>
              <a:t>– Directive CEM 2014/30/UE (2004/108/CE), Basse Tension 2014/35/UE (2006/95/CE), et RED 2014/53/UE (</a:t>
            </a:r>
            <a:r>
              <a:rPr lang="fr-FR" sz="1600" dirty="0" err="1"/>
              <a:t>R&amp;TTe</a:t>
            </a:r>
            <a:r>
              <a:rPr lang="fr-FR" sz="1600"/>
              <a:t> 1999/05/CE)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Organisme notifié au titre des principales directives européennes</a:t>
            </a:r>
          </a:p>
          <a:p>
            <a:pPr lvl="1"/>
            <a:r>
              <a:rPr lang="fr-FR" sz="1600" b="1" dirty="0">
                <a:solidFill>
                  <a:srgbClr val="CC6600"/>
                </a:solidFill>
              </a:rPr>
              <a:t>Marquage e et E</a:t>
            </a:r>
            <a:r>
              <a:rPr lang="fr-FR" sz="1600" dirty="0">
                <a:solidFill>
                  <a:srgbClr val="C00000"/>
                </a:solidFill>
              </a:rPr>
              <a:t/>
            </a:r>
            <a:br>
              <a:rPr lang="fr-FR" sz="1600" dirty="0">
                <a:solidFill>
                  <a:srgbClr val="C00000"/>
                </a:solidFill>
              </a:rPr>
            </a:br>
            <a:r>
              <a:rPr lang="fr-FR" sz="1600" dirty="0"/>
              <a:t>Directive 2004/104/CE &amp; règle ECE n°10</a:t>
            </a:r>
            <a:br>
              <a:rPr lang="fr-FR" sz="1600" dirty="0"/>
            </a:br>
            <a:r>
              <a:rPr lang="fr-FR" sz="1600" dirty="0"/>
              <a:t>Reconnaissance de TUV Automobile</a:t>
            </a:r>
          </a:p>
          <a:p>
            <a:r>
              <a:rPr lang="fr-FR" sz="2000" dirty="0"/>
              <a:t>Dans le monde</a:t>
            </a:r>
          </a:p>
          <a:p>
            <a:pPr lvl="1"/>
            <a:r>
              <a:rPr lang="fr-FR" sz="1600" b="1" dirty="0">
                <a:solidFill>
                  <a:srgbClr val="CC6600"/>
                </a:solidFill>
              </a:rPr>
              <a:t>Certification Body </a:t>
            </a:r>
            <a:r>
              <a:rPr lang="fr-FR" sz="1600" b="1" dirty="0" err="1">
                <a:solidFill>
                  <a:srgbClr val="CC6600"/>
                </a:solidFill>
              </a:rPr>
              <a:t>Testing</a:t>
            </a:r>
            <a:r>
              <a:rPr lang="fr-FR" sz="1600" b="1" dirty="0">
                <a:solidFill>
                  <a:srgbClr val="CC6600"/>
                </a:solidFill>
              </a:rPr>
              <a:t> </a:t>
            </a:r>
            <a:r>
              <a:rPr lang="fr-FR" sz="1600" b="1" dirty="0" err="1">
                <a:solidFill>
                  <a:srgbClr val="CC6600"/>
                </a:solidFill>
              </a:rPr>
              <a:t>Laboratory</a:t>
            </a:r>
            <a:r>
              <a:rPr lang="fr-FR" sz="1600" b="1" dirty="0">
                <a:solidFill>
                  <a:srgbClr val="CC6600"/>
                </a:solidFill>
              </a:rPr>
              <a:t> </a:t>
            </a:r>
            <a:r>
              <a:rPr lang="fr-FR" sz="1600" dirty="0"/>
              <a:t>en sécurité électrique et CEM dans le cadre du schéma OC</a:t>
            </a:r>
          </a:p>
          <a:p>
            <a:pPr lvl="1"/>
            <a:r>
              <a:rPr lang="fr-FR" sz="1600" b="1" dirty="0">
                <a:solidFill>
                  <a:srgbClr val="CC6600"/>
                </a:solidFill>
              </a:rPr>
              <a:t>Accès aux marques de certification </a:t>
            </a:r>
            <a:r>
              <a:rPr lang="fr-FR" sz="1600" dirty="0"/>
              <a:t>par l'intermédiaire de nos partenaires</a:t>
            </a:r>
          </a:p>
          <a:p>
            <a:r>
              <a:rPr lang="fr-FR" sz="2000" dirty="0"/>
              <a:t>Des reconnaissances spécifiques</a:t>
            </a:r>
          </a:p>
          <a:p>
            <a:pPr lvl="1"/>
            <a:r>
              <a:rPr lang="fr-FR" sz="1600" dirty="0"/>
              <a:t>Amérique du Nord (FCC et IC), Arabie Saoudite, Japon, 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5686097" y="1457324"/>
            <a:ext cx="3373820" cy="44645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fr-FR" sz="2000" dirty="0">
              <a:latin typeface="+mn-lt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>
                <a:latin typeface="+mn-lt"/>
              </a:rPr>
              <a:t>Notre connaissance du contexte réglementaire</a:t>
            </a:r>
          </a:p>
          <a:p>
            <a:pPr>
              <a:buFont typeface="Courier New" pitchFamily="49" charset="0"/>
              <a:buChar char="o"/>
            </a:pPr>
            <a:endParaRPr lang="fr-FR" sz="2000" dirty="0">
              <a:latin typeface="+mn-lt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>
                <a:latin typeface="+mn-lt"/>
              </a:rPr>
              <a:t>Notre maîtrise des procédures de déclaration de conformité</a:t>
            </a:r>
          </a:p>
          <a:p>
            <a:pPr>
              <a:buFont typeface="Courier New" pitchFamily="49" charset="0"/>
              <a:buChar char="o"/>
            </a:pPr>
            <a:endParaRPr lang="fr-FR" sz="2000" dirty="0">
              <a:latin typeface="+mn-lt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>
                <a:latin typeface="+mn-lt"/>
              </a:rPr>
              <a:t>La reconnaissance de nos résultats par les acteurs des marchés exports</a:t>
            </a:r>
          </a:p>
          <a:p>
            <a:pPr>
              <a:buFont typeface="Courier New" pitchFamily="49" charset="0"/>
              <a:buChar char="o"/>
            </a:pPr>
            <a:endParaRPr lang="fr-FR" sz="2000" dirty="0">
              <a:latin typeface="+mn-lt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>
                <a:latin typeface="+mn-lt"/>
              </a:rPr>
              <a:t>Un service dédié pour l'international</a:t>
            </a:r>
          </a:p>
        </p:txBody>
      </p:sp>
    </p:spTree>
    <p:extLst>
      <p:ext uri="{BB962C8B-B14F-4D97-AF65-F5344CB8AC3E}">
        <p14:creationId xmlns:p14="http://schemas.microsoft.com/office/powerpoint/2010/main" val="35066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Alternative 8"/>
          <p:cNvSpPr/>
          <p:nvPr/>
        </p:nvSpPr>
        <p:spPr>
          <a:xfrm>
            <a:off x="397944" y="2264749"/>
            <a:ext cx="3954316" cy="227054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Banc de séisme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Table 1,2 m x 1,2 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Spectre composant jusqu'à 500 kg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Spectre ensemble jusqu'à 3000 kg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Organigramme : Alternative 9"/>
          <p:cNvSpPr/>
          <p:nvPr/>
        </p:nvSpPr>
        <p:spPr>
          <a:xfrm>
            <a:off x="5230021" y="1760435"/>
            <a:ext cx="3537959" cy="342686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115888"/>
            <a:ext cx="9079873" cy="673100"/>
          </a:xfrm>
        </p:spPr>
        <p:txBody>
          <a:bodyPr>
            <a:normAutofit/>
          </a:bodyPr>
          <a:lstStyle/>
          <a:p>
            <a:r>
              <a:rPr lang="fr-FR" dirty="0"/>
              <a:t>Environne'Tech, nouveau banc séisme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4" y="2264750"/>
            <a:ext cx="4324846" cy="227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42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approche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07" y="1513840"/>
            <a:ext cx="5196270" cy="454120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S'adresser à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l'ensemble des acteurs de l'économie</a:t>
            </a:r>
          </a:p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Maintenir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l'avantage technique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de nos laboratoires par nos investissements</a:t>
            </a:r>
          </a:p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Rechercher les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opportunités de croissance externe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et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synergies</a:t>
            </a:r>
            <a:r>
              <a:rPr lang="fr-FR" sz="2200" dirty="0">
                <a:solidFill>
                  <a:srgbClr val="CC6600"/>
                </a:solidFill>
                <a:latin typeface="Calibri" pitchFamily="34" charset="0"/>
              </a:rPr>
              <a:t> </a:t>
            </a: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possibles</a:t>
            </a:r>
          </a:p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S'ouvrir à de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nouveaux métiers</a:t>
            </a:r>
          </a:p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Développer nos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partenariats</a:t>
            </a:r>
          </a:p>
          <a:p>
            <a:pPr lvl="0">
              <a:spcBef>
                <a:spcPts val="1200"/>
              </a:spcBef>
            </a:pPr>
            <a:r>
              <a:rPr lang="fr-FR" sz="2200" dirty="0">
                <a:solidFill>
                  <a:prstClr val="black"/>
                </a:solidFill>
                <a:latin typeface="Calibri" pitchFamily="34" charset="0"/>
              </a:rPr>
              <a:t>Augmenter notre </a:t>
            </a:r>
            <a:r>
              <a:rPr lang="fr-FR" sz="2200" b="1" dirty="0">
                <a:solidFill>
                  <a:srgbClr val="CC6600"/>
                </a:solidFill>
                <a:latin typeface="Calibri" pitchFamily="34" charset="0"/>
              </a:rPr>
              <a:t>présence commerciale </a:t>
            </a:r>
            <a:endParaRPr lang="fr-FR" sz="1900" b="1" dirty="0">
              <a:solidFill>
                <a:srgbClr val="CC6600"/>
              </a:solidFill>
              <a:latin typeface="Calibri" pitchFamily="34" charset="0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892458293"/>
              </p:ext>
            </p:extLst>
          </p:nvPr>
        </p:nvGraphicFramePr>
        <p:xfrm>
          <a:off x="5775157" y="3567874"/>
          <a:ext cx="3176336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96" y="1112607"/>
            <a:ext cx="2989857" cy="2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Alternative 9"/>
          <p:cNvSpPr/>
          <p:nvPr/>
        </p:nvSpPr>
        <p:spPr>
          <a:xfrm>
            <a:off x="336884" y="2209435"/>
            <a:ext cx="4323349" cy="281229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Enceinte grand volume : </a:t>
            </a:r>
            <a:r>
              <a:rPr lang="fr-FR" sz="2400" dirty="0" smtClean="0"/>
              <a:t>93 </a:t>
            </a:r>
            <a:r>
              <a:rPr lang="fr-FR" sz="2400" dirty="0"/>
              <a:t>m</a:t>
            </a:r>
            <a:r>
              <a:rPr lang="fr-FR" sz="2400" baseline="30000" dirty="0"/>
              <a:t>3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Matériel jusqu'à 2 m de hauteur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Gamme de température </a:t>
            </a:r>
            <a:r>
              <a:rPr lang="fr-FR" dirty="0" smtClean="0"/>
              <a:t>-60 </a:t>
            </a:r>
            <a:r>
              <a:rPr lang="fr-FR" dirty="0"/>
              <a:t>/ +135°C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Régulation hygrométrie </a:t>
            </a:r>
            <a:r>
              <a:rPr lang="fr-FR" dirty="0" smtClean="0"/>
              <a:t>98%Hr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Organigramme : Alternative 11"/>
          <p:cNvSpPr/>
          <p:nvPr/>
        </p:nvSpPr>
        <p:spPr>
          <a:xfrm>
            <a:off x="5230021" y="1760435"/>
            <a:ext cx="3537959" cy="342686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115888"/>
            <a:ext cx="9079873" cy="673100"/>
          </a:xfrm>
        </p:spPr>
        <p:txBody>
          <a:bodyPr>
            <a:normAutofit/>
          </a:bodyPr>
          <a:lstStyle/>
          <a:p>
            <a:r>
              <a:rPr lang="fr-FR" dirty="0"/>
              <a:t>Environne'Tech , nouvelle enceinte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F1597-91EE-4A91-9AA2-566CD6B342EA}" type="datetime1">
              <a:rPr lang="fr-FR" smtClean="0"/>
              <a:pPr>
                <a:defRPr/>
              </a:pPr>
              <a:t>31/10/2018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ECBD-9FD2-4241-92CB-155010E2C227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95" y="2212636"/>
            <a:ext cx="4216379" cy="281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Ellipse 5"/>
          <p:cNvSpPr/>
          <p:nvPr/>
        </p:nvSpPr>
        <p:spPr>
          <a:xfrm>
            <a:off x="6673516" y="14437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ea typeface="+mn-ea"/>
                <a:cs typeface="+mn-cs"/>
              </a:rPr>
              <a:t>GROUPE EMITECH</a:t>
            </a:r>
          </a:p>
        </p:txBody>
      </p:sp>
    </p:spTree>
    <p:extLst>
      <p:ext uri="{BB962C8B-B14F-4D97-AF65-F5344CB8AC3E}">
        <p14:creationId xmlns:p14="http://schemas.microsoft.com/office/powerpoint/2010/main" val="23841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147"/>
            <a:ext cx="9052720" cy="788893"/>
          </a:xfrm>
        </p:spPr>
        <p:txBody>
          <a:bodyPr>
            <a:noAutofit/>
          </a:bodyPr>
          <a:lstStyle/>
          <a:p>
            <a:r>
              <a:rPr lang="fr-FR" sz="2800" dirty="0"/>
              <a:t>Un partenaire unique pour une prestation globale</a:t>
            </a:r>
          </a:p>
        </p:txBody>
      </p:sp>
      <p:pic>
        <p:nvPicPr>
          <p:cNvPr id="23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492" y="2716594"/>
            <a:ext cx="1841848" cy="18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ce réservé du contenu 3"/>
          <p:cNvSpPr txBox="1">
            <a:spLocks/>
          </p:cNvSpPr>
          <p:nvPr/>
        </p:nvSpPr>
        <p:spPr bwMode="auto">
          <a:xfrm>
            <a:off x="4985082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Emitech Groupe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Emitech Groupe" pitchFamily="2" charset="0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fr-FR" sz="3300" smtClean="0">
                <a:solidFill>
                  <a:srgbClr val="CC6600"/>
                </a:solidFill>
              </a:rPr>
              <a:t>EMITECH SAS</a:t>
            </a:r>
            <a:r>
              <a:rPr lang="fr-FR" sz="3300" smtClean="0"/>
              <a:t> </a:t>
            </a:r>
            <a:r>
              <a:rPr lang="fr-FR" sz="3300" smtClean="0">
                <a:latin typeface="+mn-lt"/>
              </a:rPr>
              <a:t>et ses 6 filiales</a:t>
            </a:r>
          </a:p>
          <a:p>
            <a:pPr>
              <a:buFont typeface="Arial" charset="0"/>
              <a:buNone/>
              <a:defRPr/>
            </a:pPr>
            <a:endParaRPr lang="fr-FR" sz="1500" smtClean="0"/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solidFill>
                  <a:srgbClr val="CC6600"/>
                </a:solidFill>
              </a:rPr>
              <a:t>Effectif </a:t>
            </a:r>
            <a:r>
              <a:rPr lang="fr-FR" sz="3300" b="1" smtClean="0">
                <a:solidFill>
                  <a:srgbClr val="CC6600"/>
                </a:solidFill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latin typeface="+mn-lt"/>
              </a:rPr>
              <a:t>Plus de 330 collaborateurs</a:t>
            </a:r>
            <a:endParaRPr lang="fr-FR" sz="3300" b="1" smtClean="0">
              <a:latin typeface="+mn-lt"/>
            </a:endParaRPr>
          </a:p>
          <a:p>
            <a:pPr marL="0" indent="0">
              <a:buFont typeface="Arial" charset="0"/>
              <a:buNone/>
              <a:defRPr/>
            </a:pPr>
            <a:endParaRPr lang="fr-FR" sz="1500" smtClean="0"/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solidFill>
                  <a:srgbClr val="CC6600"/>
                </a:solidFill>
              </a:rPr>
              <a:t>Offre Globale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latin typeface="+mn-lt"/>
              </a:rPr>
              <a:t>Synergie  des moyens et des compétences</a:t>
            </a:r>
          </a:p>
          <a:p>
            <a:pPr marL="0" indent="0">
              <a:buFont typeface="Arial" charset="0"/>
              <a:buNone/>
              <a:defRPr/>
            </a:pPr>
            <a:endParaRPr lang="fr-FR" sz="1500" smtClean="0"/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solidFill>
                  <a:srgbClr val="CC6600"/>
                </a:solidFill>
              </a:rPr>
              <a:t>Proximité</a:t>
            </a:r>
            <a:r>
              <a:rPr lang="fr-FR" sz="330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3300" smtClean="0">
                <a:latin typeface="+mn-lt"/>
              </a:rPr>
              <a:t>16 centres en France - 30.285 m2</a:t>
            </a:r>
            <a:endParaRPr lang="fr-FR" sz="3300" baseline="30000" smtClean="0">
              <a:latin typeface="+mn-lt"/>
            </a:endParaRPr>
          </a:p>
          <a:p>
            <a:pPr marL="0" indent="0">
              <a:buFont typeface="Arial" charset="0"/>
              <a:buNone/>
              <a:defRPr/>
            </a:pPr>
            <a:endParaRPr lang="fr-FR" sz="1500" smtClean="0"/>
          </a:p>
          <a:p>
            <a:pPr marL="0" indent="0">
              <a:buFont typeface="Arial" charset="0"/>
              <a:buNone/>
            </a:pPr>
            <a:r>
              <a:rPr lang="fr-FR" sz="3300" smtClean="0">
                <a:solidFill>
                  <a:srgbClr val="CC6600"/>
                </a:solidFill>
              </a:rPr>
              <a:t>Groupe Indépendant  </a:t>
            </a:r>
          </a:p>
          <a:p>
            <a:pPr marL="0" indent="0">
              <a:buFont typeface="Arial" charset="0"/>
              <a:buNone/>
            </a:pPr>
            <a:r>
              <a:rPr lang="fr-FR" sz="3300" smtClean="0">
                <a:latin typeface="+mn-lt"/>
              </a:rPr>
              <a:t>Emitech Finance et Monsieur Matthieu COGNET - Président </a:t>
            </a:r>
          </a:p>
          <a:p>
            <a:pPr marL="0" indent="0">
              <a:buFont typeface="Arial" charset="0"/>
              <a:buNone/>
            </a:pPr>
            <a:endParaRPr lang="fr-FR" sz="1500" smtClean="0"/>
          </a:p>
          <a:p>
            <a:pPr marL="0" indent="0">
              <a:lnSpc>
                <a:spcPts val="2000"/>
              </a:lnSpc>
              <a:buFont typeface="Arial" charset="0"/>
              <a:buNone/>
            </a:pPr>
            <a:r>
              <a:rPr lang="fr-FR" sz="3300" smtClean="0">
                <a:solidFill>
                  <a:srgbClr val="CC6600"/>
                </a:solidFill>
              </a:rPr>
              <a:t>Siège Social</a:t>
            </a:r>
          </a:p>
          <a:p>
            <a:pPr marL="0" indent="0">
              <a:lnSpc>
                <a:spcPts val="2000"/>
              </a:lnSpc>
              <a:buFont typeface="Arial" charset="0"/>
              <a:buNone/>
            </a:pPr>
            <a:r>
              <a:rPr lang="fr-FR" sz="3300" smtClean="0">
                <a:latin typeface="+mn-lt"/>
              </a:rPr>
              <a:t>Situé à Montigny-le-Bretonneux  (78)</a:t>
            </a:r>
          </a:p>
          <a:p>
            <a:pPr marL="0" indent="0" algn="just">
              <a:buFont typeface="Arial" charset="0"/>
              <a:buNone/>
            </a:pP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54" y="3883811"/>
            <a:ext cx="1226949" cy="1944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00" y="3032212"/>
            <a:ext cx="760214" cy="1944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4" y="2345659"/>
            <a:ext cx="1086725" cy="1944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" y="3885632"/>
            <a:ext cx="1712855" cy="19257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2" y="3026321"/>
            <a:ext cx="1257224" cy="1944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68" y="4652140"/>
            <a:ext cx="750786" cy="1944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60" y="4657222"/>
            <a:ext cx="747434" cy="194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869873" y="1607127"/>
            <a:ext cx="45719" cy="4087091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8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nous sommes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63583" cy="4760495"/>
          </a:xfrm>
        </p:spPr>
        <p:txBody>
          <a:bodyPr>
            <a:normAutofit fontScale="92500" lnSpcReduction="20000"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fr-FR" sz="2600" dirty="0">
                <a:latin typeface="Emitech Groupe"/>
              </a:rPr>
              <a:t>Spécialiste des essais en environnement s'appliquant à des équipements</a:t>
            </a:r>
          </a:p>
          <a:p>
            <a:pPr lvl="1">
              <a:buFont typeface="Arial" charset="0"/>
              <a:buChar char="–"/>
            </a:pPr>
            <a:r>
              <a:rPr lang="fr-FR" sz="2400" dirty="0">
                <a:latin typeface="Emitech Groupe"/>
              </a:rPr>
              <a:t>Environnements Electromagn</a:t>
            </a:r>
            <a:r>
              <a:rPr lang="fr-FR" sz="2400" dirty="0">
                <a:latin typeface="Calibri" pitchFamily="34" charset="0"/>
              </a:rPr>
              <a:t>é</a:t>
            </a:r>
            <a:r>
              <a:rPr lang="fr-FR" sz="2400" dirty="0">
                <a:latin typeface="Emitech Groupe"/>
              </a:rPr>
              <a:t>tiques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Radiofréquence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Champs </a:t>
            </a:r>
            <a:r>
              <a:rPr lang="fr-FR" sz="1600" dirty="0" err="1">
                <a:solidFill>
                  <a:srgbClr val="CC6600"/>
                </a:solidFill>
                <a:latin typeface="Emitech Groupe"/>
              </a:rPr>
              <a:t>ElectroMagnétiques</a:t>
            </a:r>
            <a:endParaRPr lang="fr-FR" sz="16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Foudre indirecte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Essais électriques </a:t>
            </a:r>
            <a:endParaRPr lang="fr-FR" sz="1400" dirty="0">
              <a:solidFill>
                <a:srgbClr val="CC6600"/>
              </a:solidFill>
              <a:latin typeface="Emitech Groupe"/>
            </a:endParaRPr>
          </a:p>
          <a:p>
            <a:pPr lvl="1">
              <a:buFont typeface="Arial" charset="0"/>
              <a:buChar char="–"/>
            </a:pPr>
            <a:r>
              <a:rPr lang="fr-FR" sz="2000" dirty="0">
                <a:latin typeface="Emitech Groupe"/>
              </a:rPr>
              <a:t>Environnements physiques</a:t>
            </a:r>
            <a:endParaRPr lang="fr-FR" sz="16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Vibrations basses, moyennes et hautes fréquences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Mécanique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Séisme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Climatique et physico-chimique</a:t>
            </a:r>
            <a:endParaRPr lang="fr-FR" sz="14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r>
              <a:rPr lang="fr-FR" sz="1600" dirty="0" smtClean="0">
                <a:solidFill>
                  <a:srgbClr val="CC6600"/>
                </a:solidFill>
                <a:latin typeface="Emitech Groupe"/>
              </a:rPr>
              <a:t>Hydraulique</a:t>
            </a:r>
            <a:endParaRPr lang="fr-FR" sz="16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Acoustique</a:t>
            </a:r>
            <a:endParaRPr lang="fr-FR" sz="14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r>
              <a:rPr lang="fr-FR" sz="1600" dirty="0" smtClean="0">
                <a:solidFill>
                  <a:srgbClr val="CC6600"/>
                </a:solidFill>
                <a:latin typeface="Emitech Groupe"/>
              </a:rPr>
              <a:t>Fiabilité</a:t>
            </a:r>
          </a:p>
          <a:p>
            <a:pPr lvl="2">
              <a:buFontTx/>
              <a:buChar char="•"/>
            </a:pPr>
            <a:r>
              <a:rPr lang="fr-FR" sz="1600" dirty="0">
                <a:solidFill>
                  <a:srgbClr val="CC6600"/>
                </a:solidFill>
                <a:latin typeface="Emitech Groupe"/>
              </a:rPr>
              <a:t>Recherche de la résistante au feu et de la propagation du </a:t>
            </a:r>
            <a:r>
              <a:rPr lang="fr-FR" sz="1600" dirty="0" smtClean="0">
                <a:solidFill>
                  <a:srgbClr val="CC6600"/>
                </a:solidFill>
                <a:latin typeface="Emitech Groupe"/>
              </a:rPr>
              <a:t>feu</a:t>
            </a:r>
            <a:endParaRPr lang="fr-FR" sz="1600" dirty="0">
              <a:solidFill>
                <a:srgbClr val="CC6600"/>
              </a:solidFill>
              <a:latin typeface="Emitech Groupe"/>
            </a:endParaRPr>
          </a:p>
          <a:p>
            <a:pPr lvl="2">
              <a:buFontTx/>
              <a:buChar char="•"/>
            </a:pPr>
            <a:endParaRPr lang="fr-FR" sz="1600" dirty="0">
              <a:solidFill>
                <a:srgbClr val="CC3300"/>
              </a:solidFill>
              <a:latin typeface="Emitech Groupe"/>
            </a:endParaRPr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sz="2600" dirty="0">
                <a:latin typeface="Emitech Groupe"/>
              </a:rPr>
              <a:t>Des métiers complémentaires pour une offre globale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9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valeurs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06" y="1513840"/>
            <a:ext cx="5799951" cy="4541203"/>
          </a:xfrm>
        </p:spPr>
        <p:txBody>
          <a:bodyPr/>
          <a:lstStyle/>
          <a:p>
            <a:r>
              <a:rPr lang="fr-FR" sz="2400" dirty="0"/>
              <a:t>Être à l'écoute de nos clients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Complémentarité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de nos compétences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Services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annexes aux campagnes d'essais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Proximité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pour proposer des solutions locales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Disponibilité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en renforçant nos capacités d'accueil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Réactivité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par une organisation en structure à taille humaine</a:t>
            </a:r>
          </a:p>
          <a:p>
            <a:pPr lvl="1"/>
            <a:r>
              <a:rPr lang="fr-FR" sz="2000" b="1" dirty="0">
                <a:solidFill>
                  <a:srgbClr val="CC6600"/>
                </a:solidFill>
              </a:rPr>
              <a:t>Qualité</a:t>
            </a:r>
            <a:r>
              <a:rPr lang="fr-FR" sz="2000" dirty="0">
                <a:solidFill>
                  <a:srgbClr val="CC6600"/>
                </a:solidFill>
              </a:rPr>
              <a:t> </a:t>
            </a:r>
            <a:r>
              <a:rPr lang="fr-FR" sz="2000" dirty="0"/>
              <a:t>comme outil d'amélioration continue</a:t>
            </a:r>
          </a:p>
          <a:p>
            <a:r>
              <a:rPr lang="fr-FR" sz="2400" dirty="0"/>
              <a:t>Un partenaire unique pour une prestation globale</a:t>
            </a:r>
          </a:p>
          <a:p>
            <a:endParaRPr lang="fr-FR" dirty="0"/>
          </a:p>
        </p:txBody>
      </p:sp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21" y="1443990"/>
            <a:ext cx="2570204" cy="45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cœur de métiers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3423"/>
            <a:ext cx="8229600" cy="4525963"/>
          </a:xfrm>
        </p:spPr>
        <p:txBody>
          <a:bodyPr/>
          <a:lstStyle/>
          <a:p>
            <a:pPr marL="538163" indent="-538163">
              <a:buFont typeface="Wingdings" panose="05000000000000000000" pitchFamily="2" charset="2"/>
              <a:buChar char="q"/>
            </a:pPr>
            <a:r>
              <a:rPr lang="fr-FR" dirty="0"/>
              <a:t>Nous testons les produits et installations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Laboratoires d'essais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Expertise et ingénierie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Formation</a:t>
            </a:r>
          </a:p>
          <a:p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03384357"/>
              </p:ext>
            </p:extLst>
          </p:nvPr>
        </p:nvGraphicFramePr>
        <p:xfrm>
          <a:off x="1082841" y="3577391"/>
          <a:ext cx="7194885" cy="216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227220" y="5810756"/>
            <a:ext cx="745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Nous transformons vos essais en succès !</a:t>
            </a:r>
          </a:p>
        </p:txBody>
      </p:sp>
    </p:spTree>
    <p:extLst>
      <p:ext uri="{BB962C8B-B14F-4D97-AF65-F5344CB8AC3E}">
        <p14:creationId xmlns:p14="http://schemas.microsoft.com/office/powerpoint/2010/main" val="11387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Emitech_Présentations">
  <a:themeElements>
    <a:clrScheme name="Emitech Groupe">
      <a:dk1>
        <a:sysClr val="windowText" lastClr="000000"/>
      </a:dk1>
      <a:lt1>
        <a:srgbClr val="FFFFFF"/>
      </a:lt1>
      <a:dk2>
        <a:srgbClr val="A5A5A5"/>
      </a:dk2>
      <a:lt2>
        <a:srgbClr val="F2F2F2"/>
      </a:lt2>
      <a:accent1>
        <a:srgbClr val="00467A"/>
      </a:accent1>
      <a:accent2>
        <a:srgbClr val="9C0E0E"/>
      </a:accent2>
      <a:accent3>
        <a:srgbClr val="A1B21B"/>
      </a:accent3>
      <a:accent4>
        <a:srgbClr val="C98239"/>
      </a:accent4>
      <a:accent5>
        <a:srgbClr val="008DD2"/>
      </a:accent5>
      <a:accent6>
        <a:srgbClr val="E8B40B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Emitech_Présentations" id="{E15A93B3-AF6E-457C-873F-E6B471D23986}" vid="{0A282532-79B2-4C5D-BAE0-393DCAB80FE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17689</TotalTime>
  <Words>2074</Words>
  <Application>Microsoft Office PowerPoint</Application>
  <PresentationFormat>Affichage à l'écran (4:3)</PresentationFormat>
  <Paragraphs>421</Paragraphs>
  <Slides>30</Slides>
  <Notes>8</Notes>
  <HiddenSlides>3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Wingdings</vt:lpstr>
      <vt:lpstr>Emitech Groupe</vt:lpstr>
      <vt:lpstr>Futura Hv BT</vt:lpstr>
      <vt:lpstr>Courier New</vt:lpstr>
      <vt:lpstr>MV Boli</vt:lpstr>
      <vt:lpstr>Futura BdCn BT</vt:lpstr>
      <vt:lpstr>Calibri</vt:lpstr>
      <vt:lpstr>Thème_Emitech_Présentations</vt:lpstr>
      <vt:lpstr>GROUPE EMITECH EMITECH – EUROCEM – ADETESTS – ENVIRONNE'TECH – DIRAC – PIEME - LEFAE</vt:lpstr>
      <vt:lpstr>Notre actualité</vt:lpstr>
      <vt:lpstr>Environne'Tech, nouveau banc séisme</vt:lpstr>
      <vt:lpstr>Environne'Tech , nouvelle enceinte</vt:lpstr>
      <vt:lpstr>GROUPE EMITECH</vt:lpstr>
      <vt:lpstr>Un partenaire unique pour une prestation globale</vt:lpstr>
      <vt:lpstr>Qui nous sommes</vt:lpstr>
      <vt:lpstr>Nos valeurs</vt:lpstr>
      <vt:lpstr>Notre cœur de métiers</vt:lpstr>
      <vt:lpstr>Nos métiers complémentaires</vt:lpstr>
      <vt:lpstr>Notre présence – 16 centres</vt:lpstr>
      <vt:lpstr>Notre démarche qualité et R&amp;D</vt:lpstr>
      <vt:lpstr>Notre qualité en dehors des essais</vt:lpstr>
      <vt:lpstr>Notre force : nos clients</vt:lpstr>
      <vt:lpstr>Nos équipes</vt:lpstr>
      <vt:lpstr>Notre offre dédiée au secteur nucléaire</vt:lpstr>
      <vt:lpstr>Une compétence "normée" en essais</vt:lpstr>
      <vt:lpstr>Des compétences hors normes</vt:lpstr>
      <vt:lpstr>Plus de 180 campagnes d'essais simultanées</vt:lpstr>
      <vt:lpstr>Présentation PowerPoint</vt:lpstr>
      <vt:lpstr>Présentation PowerPoint</vt:lpstr>
      <vt:lpstr>Pourquoi vous adresser à notre Groupe ?</vt:lpstr>
      <vt:lpstr>Quelques moyens dédiés au secteur nucléaire</vt:lpstr>
      <vt:lpstr>Banc d’essais séismes « ensemble »</vt:lpstr>
      <vt:lpstr>Banc d’essais séismes « composants »</vt:lpstr>
      <vt:lpstr>Présentation PowerPoint</vt:lpstr>
      <vt:lpstr>Immunité au champ magnétique statique</vt:lpstr>
      <vt:lpstr>Merci de votre attention</vt:lpstr>
      <vt:lpstr>Notre boîte à outil "mise sur le marché"</vt:lpstr>
      <vt:lpstr>Notre approche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ROGI Jean-Marc</dc:creator>
  <cp:lastModifiedBy>Sandrine DORVAUX</cp:lastModifiedBy>
  <cp:revision>375</cp:revision>
  <cp:lastPrinted>2013-10-25T11:40:53Z</cp:lastPrinted>
  <dcterms:created xsi:type="dcterms:W3CDTF">2013-04-22T12:22:07Z</dcterms:created>
  <dcterms:modified xsi:type="dcterms:W3CDTF">2018-10-31T09:18:09Z</dcterms:modified>
</cp:coreProperties>
</file>